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70" r:id="rId5"/>
    <p:sldMasterId id="2147483684" r:id="rId6"/>
    <p:sldMasterId id="214748370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</p:sldIdLst>
  <p:sldSz cy="6858000" cx="12192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Garamond"/>
      <p:regular r:id="rId58"/>
      <p:bold r:id="rId59"/>
      <p:italic r:id="rId60"/>
      <p:boldItalic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Alfa Slab One"/>
      <p:regular r:id="rId66"/>
    </p:embeddedFont>
    <p:embeddedFont>
      <p:font typeface="Alegreya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1" roundtripDataSignature="AMtx7mgFk6n1Y+CFl0Y1mK/aUGqtyEb9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33CF70F-E7D2-417F-BF72-16A020747D21}">
  <a:tblStyle styleId="{B33CF70F-E7D2-417F-BF72-16A020747D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customschemas.google.com/relationships/presentationmetadata" Target="metadata"/><Relationship Id="rId70" Type="http://schemas.openxmlformats.org/officeDocument/2006/relationships/font" Target="fonts/Alegreya-bold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Lato-regular.fntdata"/><Relationship Id="rId61" Type="http://schemas.openxmlformats.org/officeDocument/2006/relationships/font" Target="fonts/Garamond-boldItalic.fntdata"/><Relationship Id="rId20" Type="http://schemas.openxmlformats.org/officeDocument/2006/relationships/slide" Target="slides/slide12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4.xml"/><Relationship Id="rId66" Type="http://schemas.openxmlformats.org/officeDocument/2006/relationships/font" Target="fonts/AlfaSlabOne-regular.fntdata"/><Relationship Id="rId21" Type="http://schemas.openxmlformats.org/officeDocument/2006/relationships/slide" Target="slides/slide13.xml"/><Relationship Id="rId65" Type="http://schemas.openxmlformats.org/officeDocument/2006/relationships/font" Target="fonts/Lato-boldItalic.fntdata"/><Relationship Id="rId24" Type="http://schemas.openxmlformats.org/officeDocument/2006/relationships/slide" Target="slides/slide16.xml"/><Relationship Id="rId68" Type="http://schemas.openxmlformats.org/officeDocument/2006/relationships/font" Target="fonts/Alegreya-bold.fntdata"/><Relationship Id="rId23" Type="http://schemas.openxmlformats.org/officeDocument/2006/relationships/slide" Target="slides/slide15.xml"/><Relationship Id="rId67" Type="http://schemas.openxmlformats.org/officeDocument/2006/relationships/font" Target="fonts/Alegreya-regular.fntdata"/><Relationship Id="rId60" Type="http://schemas.openxmlformats.org/officeDocument/2006/relationships/font" Target="fonts/Garamond-italic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Alegreya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3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2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7.xml"/><Relationship Id="rId59" Type="http://schemas.openxmlformats.org/officeDocument/2006/relationships/font" Target="fonts/Garamond-bold.fntdata"/><Relationship Id="rId14" Type="http://schemas.openxmlformats.org/officeDocument/2006/relationships/slide" Target="slides/slide6.xml"/><Relationship Id="rId58" Type="http://schemas.openxmlformats.org/officeDocument/2006/relationships/font" Target="fonts/Garamond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3f8a2b9d6_11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83f8a2b9d6_11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3f8a2b9d6_5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83f8a2b9d6_5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83f8a2b9d6_11_5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83f8a2b9d6_11_5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83f8a2b9d6_5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83f8a2b9d6_5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83f8a2b9d6_5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83f8a2b9d6_5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3f8a2b9d6_5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83f8a2b9d6_5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fd63ebb15_4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fd63ebb15_4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7fd63ebb15_4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3f8a2b9d6_5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Classification Models by running them on the same USE result based on the same garden sample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83f8a2b9d6_5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83f8a2b9d6_5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83f8a2b9d6_5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83f8a2b9d6_5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83f8a2b9d6_5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3f8a2b9d6_11_6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83f8a2b9d6_11_6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fd63ebb15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7fd63ebb15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3f8a2b9d6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83f8a2b9d6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3f8a2b9d6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83f8a2b9d6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3f8a2b9d6_3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83f8a2b9d6_3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3f8a2b9d6_9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83f8a2b9d6_9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83f8a2b9d6_9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83f8a2b9d6_9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74a2b95547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74a2b95547_3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3f8a2b9d6_8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g83f8a2b9d6_8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3f8a2b9d6_9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83f8a2b9d6_9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3f8a2b9d6_11_3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83f8a2b9d6_11_3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83f8a2b9d6_9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83f8a2b9d6_9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83f8a2b9d6_9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83f8a2b9d6_9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fd63ebb15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7fd63ebb15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fd63ebb15_2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7fd63ebb15_2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83f8a2b9d6_11_7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0" name="Google Shape;990;g83f8a2b9d6_11_7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83f8a2b9d6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83f8a2b9d6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83f8a2b9d6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7fd63ebb1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7fd63ebb1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7fd63ebb1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7fd63ebb15_1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 we need a slide to list all the classification models? same with the word embedding combination</a:t>
            </a:r>
            <a:endParaRPr/>
          </a:p>
        </p:txBody>
      </p:sp>
      <p:sp>
        <p:nvSpPr>
          <p:cNvPr id="1017" name="Google Shape;1017;g7fd63ebb15_1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3f8a2b9d6_5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83f8a2b9d6_5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83f8a2b9d6_5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g83f8a2b9d6_5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83f8a2b9d6_5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83f8a2b9d6_5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3f8a2b9d6_8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83f8a2b9d6_8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83f8a2b9d6_9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83f8a2b9d6_9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3f8a2b9d6_9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83f8a2b9d6_9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>
  <p:cSld name="Main 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7"/>
          <p:cNvSpPr txBox="1"/>
          <p:nvPr>
            <p:ph type="title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67"/>
              <a:buFont typeface="Arial"/>
              <a:buNone/>
              <a:defRPr b="1" sz="2667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" type="body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67"/>
              <a:buNone/>
              <a:defRPr b="1" sz="14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+ SubTitle+Number">
  <p:cSld name="Main Title+ SubTitle+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/>
          <p:nvPr>
            <p:ph type="title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67"/>
              <a:buFont typeface="Arial"/>
              <a:buNone/>
              <a:defRPr b="1" sz="2667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8"/>
          <p:cNvSpPr txBox="1"/>
          <p:nvPr>
            <p:ph idx="1" type="body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67"/>
              <a:buNone/>
              <a:defRPr b="1" sz="14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>
  <p:cSld name="Cov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9"/>
          <p:cNvSpPr txBox="1"/>
          <p:nvPr>
            <p:ph idx="1" type="body"/>
          </p:nvPr>
        </p:nvSpPr>
        <p:spPr>
          <a:xfrm>
            <a:off x="2432052" y="3568700"/>
            <a:ext cx="8988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99"/>
              </a:buClr>
              <a:buSzPts val="2880"/>
              <a:buNone/>
              <a:defRPr b="1" sz="180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4330" lvl="1" marL="9144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31469" lvl="3" marL="18288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  <a:defRPr/>
            </a:lvl4pPr>
            <a:lvl5pPr indent="-320039" lvl="4" marL="22860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575"/>
              </a:spcBef>
              <a:spcAft>
                <a:spcPts val="1575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2" name="Google Shape;92;p49"/>
          <p:cNvSpPr txBox="1"/>
          <p:nvPr>
            <p:ph idx="12" type="sldNum"/>
          </p:nvPr>
        </p:nvSpPr>
        <p:spPr>
          <a:xfrm>
            <a:off x="8737600" y="6596998"/>
            <a:ext cx="284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Estate |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49"/>
          <p:cNvSpPr/>
          <p:nvPr/>
        </p:nvSpPr>
        <p:spPr>
          <a:xfrm>
            <a:off x="770953" y="3377060"/>
            <a:ext cx="10650000" cy="252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1500000" dist="38100">
              <a:srgbClr val="BFBFBF"/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9"/>
          <p:cNvSpPr txBox="1"/>
          <p:nvPr/>
        </p:nvSpPr>
        <p:spPr>
          <a:xfrm>
            <a:off x="2737659" y="2201834"/>
            <a:ext cx="86836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University of Texas/Texas A&amp;M Investment Management Company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9"/>
          <p:cNvSpPr txBox="1"/>
          <p:nvPr>
            <p:ph idx="2" type="body"/>
          </p:nvPr>
        </p:nvSpPr>
        <p:spPr>
          <a:xfrm>
            <a:off x="2432052" y="4051301"/>
            <a:ext cx="8988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920"/>
              <a:buNone/>
              <a:defRPr b="1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4330" lvl="1" marL="9144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31469" lvl="3" marL="18288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  <a:defRPr/>
            </a:lvl4pPr>
            <a:lvl5pPr indent="-320039" lvl="4" marL="22860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1575"/>
              </a:spcBef>
              <a:spcAft>
                <a:spcPts val="1575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96" name="Google Shape;96;p49"/>
          <p:cNvPicPr preferRelativeResize="0"/>
          <p:nvPr/>
        </p:nvPicPr>
        <p:blipFill rotWithShape="1">
          <a:blip r:embed="rId2">
            <a:alphaModFix/>
          </a:blip>
          <a:srcRect b="56086" l="54355" r="14618" t="0"/>
          <a:stretch/>
        </p:blipFill>
        <p:spPr>
          <a:xfrm>
            <a:off x="770950" y="1758219"/>
            <a:ext cx="2011041" cy="150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5376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33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1_Title and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0"/>
          <p:cNvSpPr/>
          <p:nvPr/>
        </p:nvSpPr>
        <p:spPr>
          <a:xfrm>
            <a:off x="609600" y="852934"/>
            <a:ext cx="10972800" cy="25200"/>
          </a:xfrm>
          <a:prstGeom prst="rect">
            <a:avLst/>
          </a:prstGeom>
          <a:solidFill>
            <a:srgbClr val="00669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0"/>
          <p:cNvSpPr txBox="1"/>
          <p:nvPr>
            <p:ph type="title"/>
          </p:nvPr>
        </p:nvSpPr>
        <p:spPr>
          <a:xfrm>
            <a:off x="609601" y="266701"/>
            <a:ext cx="10033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59435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0"/>
          <p:cNvSpPr txBox="1"/>
          <p:nvPr>
            <p:ph idx="1" type="body"/>
          </p:nvPr>
        </p:nvSpPr>
        <p:spPr>
          <a:xfrm>
            <a:off x="609600" y="1206501"/>
            <a:ext cx="10972800" cy="5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indent="-35052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99"/>
              </a:buClr>
              <a:buSzPts val="1920"/>
              <a:buFont typeface="Noto Sans Symbols"/>
              <a:buChar char="▪"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Garamond"/>
              <a:buChar char="–"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99"/>
              </a:buClr>
              <a:buSzPts val="1260"/>
              <a:buFont typeface="Courier New"/>
              <a:buChar char="o"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469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20039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0"/>
          <p:cNvSpPr txBox="1"/>
          <p:nvPr>
            <p:ph idx="12" type="sldNum"/>
          </p:nvPr>
        </p:nvSpPr>
        <p:spPr>
          <a:xfrm>
            <a:off x="8737600" y="6596998"/>
            <a:ext cx="284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Estate |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50"/>
          <p:cNvPicPr preferRelativeResize="0"/>
          <p:nvPr/>
        </p:nvPicPr>
        <p:blipFill rotWithShape="1">
          <a:blip r:embed="rId2">
            <a:alphaModFix/>
          </a:blip>
          <a:srcRect b="56086" l="54357" r="14619" t="0"/>
          <a:stretch/>
        </p:blipFill>
        <p:spPr>
          <a:xfrm>
            <a:off x="10725507" y="344412"/>
            <a:ext cx="938784" cy="70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6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Sec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1"/>
          <p:cNvSpPr/>
          <p:nvPr/>
        </p:nvSpPr>
        <p:spPr>
          <a:xfrm>
            <a:off x="609600" y="2212977"/>
            <a:ext cx="10972800" cy="168300"/>
          </a:xfrm>
          <a:prstGeom prst="rect">
            <a:avLst/>
          </a:prstGeom>
          <a:solidFill>
            <a:srgbClr val="00669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1"/>
          <p:cNvSpPr txBox="1"/>
          <p:nvPr>
            <p:ph type="title"/>
          </p:nvPr>
        </p:nvSpPr>
        <p:spPr>
          <a:xfrm>
            <a:off x="2804160" y="2597152"/>
            <a:ext cx="87784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1"/>
          <p:cNvSpPr/>
          <p:nvPr/>
        </p:nvSpPr>
        <p:spPr>
          <a:xfrm>
            <a:off x="609600" y="4422777"/>
            <a:ext cx="10972800" cy="168300"/>
          </a:xfrm>
          <a:prstGeom prst="rect">
            <a:avLst/>
          </a:prstGeom>
          <a:solidFill>
            <a:srgbClr val="00669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51"/>
          <p:cNvPicPr preferRelativeResize="0"/>
          <p:nvPr/>
        </p:nvPicPr>
        <p:blipFill rotWithShape="1">
          <a:blip r:embed="rId2">
            <a:alphaModFix/>
          </a:blip>
          <a:srcRect b="56086" l="54357" r="14619" t="0"/>
          <a:stretch/>
        </p:blipFill>
        <p:spPr>
          <a:xfrm>
            <a:off x="627797" y="2601884"/>
            <a:ext cx="2176363" cy="157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rgbClr val="0091A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2"/>
          <p:cNvSpPr txBox="1"/>
          <p:nvPr>
            <p:ph type="title"/>
          </p:nvPr>
        </p:nvSpPr>
        <p:spPr>
          <a:xfrm>
            <a:off x="653667" y="705200"/>
            <a:ext cx="7570800" cy="5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52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bg>
      <p:bgPr>
        <a:solidFill>
          <a:srgbClr val="F26A24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3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53"/>
          <p:cNvCxnSpPr/>
          <p:nvPr/>
        </p:nvCxnSpPr>
        <p:spPr>
          <a:xfrm>
            <a:off x="6706233" y="5994000"/>
            <a:ext cx="76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114" name="Google Shape;114;p53"/>
          <p:cNvSpPr txBox="1"/>
          <p:nvPr>
            <p:ph type="title"/>
          </p:nvPr>
        </p:nvSpPr>
        <p:spPr>
          <a:xfrm>
            <a:off x="354000" y="1438333"/>
            <a:ext cx="53936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Calibri"/>
              <a:buNone/>
              <a:defRPr sz="61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53"/>
          <p:cNvSpPr txBox="1"/>
          <p:nvPr>
            <p:ph idx="1" type="subTitle"/>
          </p:nvPr>
        </p:nvSpPr>
        <p:spPr>
          <a:xfrm>
            <a:off x="354000" y="3895201"/>
            <a:ext cx="53936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53"/>
          <p:cNvSpPr txBox="1"/>
          <p:nvPr>
            <p:ph idx="2" type="body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 sz="2667"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◆"/>
              <a:defRPr/>
            </a:lvl9pPr>
          </a:lstStyle>
          <a:p/>
        </p:txBody>
      </p:sp>
      <p:sp>
        <p:nvSpPr>
          <p:cNvPr id="117" name="Google Shape;117;p53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1_Title Slid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4"/>
          <p:cNvSpPr/>
          <p:nvPr/>
        </p:nvSpPr>
        <p:spPr>
          <a:xfrm>
            <a:off x="0" y="1"/>
            <a:ext cx="12192000" cy="5398400"/>
          </a:xfrm>
          <a:prstGeom prst="rect">
            <a:avLst/>
          </a:prstGeom>
          <a:solidFill>
            <a:srgbClr val="3C5E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54"/>
          <p:cNvPicPr preferRelativeResize="0"/>
          <p:nvPr/>
        </p:nvPicPr>
        <p:blipFill rotWithShape="1">
          <a:blip r:embed="rId2">
            <a:alphaModFix amt="7000"/>
          </a:blip>
          <a:srcRect b="24252" l="0" r="0" t="13337"/>
          <a:stretch/>
        </p:blipFill>
        <p:spPr>
          <a:xfrm>
            <a:off x="1" y="0"/>
            <a:ext cx="12191996" cy="53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4"/>
          <p:cNvSpPr txBox="1"/>
          <p:nvPr>
            <p:ph type="ctrTitle"/>
          </p:nvPr>
        </p:nvSpPr>
        <p:spPr>
          <a:xfrm>
            <a:off x="845573" y="2458081"/>
            <a:ext cx="8150800" cy="11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pic>
        <p:nvPicPr>
          <p:cNvPr id="122" name="Google Shape;1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1" y="5791201"/>
            <a:ext cx="3012751" cy="70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821" y="5639549"/>
            <a:ext cx="4620129" cy="856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4"/>
          <p:cNvSpPr txBox="1"/>
          <p:nvPr>
            <p:ph idx="1" type="body"/>
          </p:nvPr>
        </p:nvSpPr>
        <p:spPr>
          <a:xfrm>
            <a:off x="846137" y="3633788"/>
            <a:ext cx="8150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pos="450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30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">
  <p:cSld name="Body Slid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499" y="5774174"/>
            <a:ext cx="717805" cy="71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3821" y="5639549"/>
            <a:ext cx="4620129" cy="856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55"/>
          <p:cNvCxnSpPr/>
          <p:nvPr/>
        </p:nvCxnSpPr>
        <p:spPr>
          <a:xfrm>
            <a:off x="952500" y="5440217"/>
            <a:ext cx="10761200" cy="0"/>
          </a:xfrm>
          <a:prstGeom prst="straightConnector1">
            <a:avLst/>
          </a:prstGeom>
          <a:noFill/>
          <a:ln cap="flat" cmpd="sng" w="12700">
            <a:solidFill>
              <a:srgbClr val="EDEDE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1_Section title and 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6"/>
          <p:cNvSpPr/>
          <p:nvPr/>
        </p:nvSpPr>
        <p:spPr>
          <a:xfrm flipH="1">
            <a:off x="-167" y="0"/>
            <a:ext cx="483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6"/>
          <p:cNvSpPr/>
          <p:nvPr/>
        </p:nvSpPr>
        <p:spPr>
          <a:xfrm rot="5400000">
            <a:off x="1477633" y="3357000"/>
            <a:ext cx="6857200" cy="1448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56"/>
          <p:cNvSpPr txBox="1"/>
          <p:nvPr>
            <p:ph type="title"/>
          </p:nvPr>
        </p:nvSpPr>
        <p:spPr>
          <a:xfrm>
            <a:off x="354000" y="1644233"/>
            <a:ext cx="3923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libri"/>
              <a:buNone/>
              <a:defRPr sz="5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3" name="Google Shape;133;p56"/>
          <p:cNvSpPr txBox="1"/>
          <p:nvPr>
            <p:ph idx="1" type="body"/>
          </p:nvPr>
        </p:nvSpPr>
        <p:spPr>
          <a:xfrm>
            <a:off x="5570000" y="965600"/>
            <a:ext cx="5794800" cy="49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56"/>
          <p:cNvSpPr txBox="1"/>
          <p:nvPr>
            <p:ph idx="12" type="sldNum"/>
          </p:nvPr>
        </p:nvSpPr>
        <p:spPr>
          <a:xfrm>
            <a:off x="11364721" y="626083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chemeClr val="lt1"/>
              </a:buClr>
              <a:buSzPts val="1200"/>
              <a:buFont typeface="Calibri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tem Agenda">
  <p:cSld name="6 item Agenda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332283" y="1223905"/>
            <a:ext cx="2637442" cy="694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6212284" y="1223905"/>
            <a:ext cx="2637442" cy="694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3" type="body"/>
          </p:nvPr>
        </p:nvSpPr>
        <p:spPr>
          <a:xfrm>
            <a:off x="3333074" y="3802117"/>
            <a:ext cx="2637442" cy="694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4" type="body"/>
          </p:nvPr>
        </p:nvSpPr>
        <p:spPr>
          <a:xfrm>
            <a:off x="6212284" y="3802117"/>
            <a:ext cx="2637442" cy="694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5" type="body"/>
          </p:nvPr>
        </p:nvSpPr>
        <p:spPr>
          <a:xfrm>
            <a:off x="9091495" y="1223905"/>
            <a:ext cx="2637442" cy="694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6" type="body"/>
          </p:nvPr>
        </p:nvSpPr>
        <p:spPr>
          <a:xfrm>
            <a:off x="9091495" y="3802117"/>
            <a:ext cx="2637442" cy="694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82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7" type="body"/>
          </p:nvPr>
        </p:nvSpPr>
        <p:spPr>
          <a:xfrm>
            <a:off x="9091495" y="1977438"/>
            <a:ext cx="2637442" cy="144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idx="8" type="body"/>
          </p:nvPr>
        </p:nvSpPr>
        <p:spPr>
          <a:xfrm>
            <a:off x="6212284" y="1977438"/>
            <a:ext cx="2637442" cy="144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4"/>
          <p:cNvSpPr txBox="1"/>
          <p:nvPr>
            <p:ph idx="9" type="body"/>
          </p:nvPr>
        </p:nvSpPr>
        <p:spPr>
          <a:xfrm>
            <a:off x="3332283" y="1977438"/>
            <a:ext cx="2637442" cy="144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idx="13" type="body"/>
          </p:nvPr>
        </p:nvSpPr>
        <p:spPr>
          <a:xfrm>
            <a:off x="9091495" y="4555415"/>
            <a:ext cx="2637442" cy="1506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4"/>
          <p:cNvSpPr txBox="1"/>
          <p:nvPr>
            <p:ph idx="14" type="body"/>
          </p:nvPr>
        </p:nvSpPr>
        <p:spPr>
          <a:xfrm>
            <a:off x="6212284" y="4555415"/>
            <a:ext cx="2637442" cy="1506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5" type="body"/>
          </p:nvPr>
        </p:nvSpPr>
        <p:spPr>
          <a:xfrm>
            <a:off x="3332283" y="4555415"/>
            <a:ext cx="2637442" cy="1506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443889" y="187570"/>
            <a:ext cx="10668002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>
  <p:cSld name="Main 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67"/>
              <a:buFont typeface="Arial"/>
              <a:buNone/>
              <a:defRPr b="1" sz="2667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67"/>
              <a:buNone/>
              <a:defRPr b="1" sz="14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6" name="Google Shape;186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8" name="Google Shape;188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4" name="Google Shape;204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5" name="Google Shape;205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2" name="Google Shape;212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3f8a2b9d6_11_14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g83f8a2b9d6_11_14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6" name="Google Shape;236;g83f8a2b9d6_11_1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g83f8a2b9d6_11_1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g83f8a2b9d6_11_1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3f8a2b9d6_11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83f8a2b9d6_11_1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g83f8a2b9d6_11_1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g83f8a2b9d6_11_1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g83f8a2b9d6_11_1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83f8a2b9d6_11_15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g83f8a2b9d6_11_15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8" name="Google Shape;248;g83f8a2b9d6_11_1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g83f8a2b9d6_11_1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83f8a2b9d6_11_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3f8a2b9d6_11_1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83f8a2b9d6_11_16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g83f8a2b9d6_11_16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g83f8a2b9d6_11_16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g83f8a2b9d6_11_16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g83f8a2b9d6_11_1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3f8a2b9d6_11_170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g83f8a2b9d6_11_170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1" name="Google Shape;261;g83f8a2b9d6_11_170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g83f8a2b9d6_11_170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3" name="Google Shape;263;g83f8a2b9d6_11_170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g83f8a2b9d6_11_17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g83f8a2b9d6_11_17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g83f8a2b9d6_11_1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f8a2b9d6_11_1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g83f8a2b9d6_11_1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g83f8a2b9d6_11_1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g83f8a2b9d6_11_1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3f8a2b9d6_11_1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g83f8a2b9d6_11_1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g83f8a2b9d6_11_1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3f8a2b9d6_11_188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83f8a2b9d6_11_188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79" name="Google Shape;279;g83f8a2b9d6_11_188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0" name="Google Shape;280;g83f8a2b9d6_11_18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g83f8a2b9d6_11_18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g83f8a2b9d6_11_18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83f8a2b9d6_11_19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g83f8a2b9d6_11_19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g83f8a2b9d6_11_19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7" name="Google Shape;287;g83f8a2b9d6_11_1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g83f8a2b9d6_11_1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g83f8a2b9d6_11_1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3f8a2b9d6_11_20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g83f8a2b9d6_11_202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3" name="Google Shape;293;g83f8a2b9d6_11_20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g83f8a2b9d6_11_20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g83f8a2b9d6_11_20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3f8a2b9d6_11_208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g83f8a2b9d6_11_208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g83f8a2b9d6_11_20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g83f8a2b9d6_11_20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g83f8a2b9d6_11_20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>
  <p:cSld name="Main Title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3f8a2b9d6_11_214"/>
          <p:cNvSpPr txBox="1"/>
          <p:nvPr>
            <p:ph type="title"/>
          </p:nvPr>
        </p:nvSpPr>
        <p:spPr>
          <a:xfrm>
            <a:off x="2336800" y="516467"/>
            <a:ext cx="7518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67"/>
              <a:buFont typeface="Arial"/>
              <a:buNone/>
              <a:defRPr b="1" sz="2667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g83f8a2b9d6_11_214"/>
          <p:cNvSpPr txBox="1"/>
          <p:nvPr>
            <p:ph idx="1" type="body"/>
          </p:nvPr>
        </p:nvSpPr>
        <p:spPr>
          <a:xfrm>
            <a:off x="3352800" y="985788"/>
            <a:ext cx="54864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67"/>
              <a:buNone/>
              <a:defRPr b="1" sz="14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+ SubTitle+Number">
  <p:cSld name="Main Title+ SubTitle+Number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3f8a2b9d6_11_217"/>
          <p:cNvSpPr txBox="1"/>
          <p:nvPr>
            <p:ph type="title"/>
          </p:nvPr>
        </p:nvSpPr>
        <p:spPr>
          <a:xfrm>
            <a:off x="2336800" y="516467"/>
            <a:ext cx="7518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67"/>
              <a:buFont typeface="Arial"/>
              <a:buNone/>
              <a:defRPr b="1" sz="2667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g83f8a2b9d6_11_217"/>
          <p:cNvSpPr txBox="1"/>
          <p:nvPr>
            <p:ph idx="1" type="body"/>
          </p:nvPr>
        </p:nvSpPr>
        <p:spPr>
          <a:xfrm>
            <a:off x="3352800" y="985788"/>
            <a:ext cx="54864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67"/>
              <a:buNone/>
              <a:defRPr b="1" sz="14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">
  <p:cSld name="Cover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3f8a2b9d6_11_220"/>
          <p:cNvSpPr txBox="1"/>
          <p:nvPr>
            <p:ph idx="1" type="body"/>
          </p:nvPr>
        </p:nvSpPr>
        <p:spPr>
          <a:xfrm>
            <a:off x="2432052" y="3568700"/>
            <a:ext cx="8988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99"/>
              </a:buClr>
              <a:buSzPts val="2880"/>
              <a:buNone/>
              <a:defRPr b="1" sz="1800">
                <a:solidFill>
                  <a:srgbClr val="0066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4330" lvl="1" marL="9144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31469" lvl="3" marL="18288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  <a:defRPr/>
            </a:lvl4pPr>
            <a:lvl5pPr indent="-320039" lvl="4" marL="22860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75"/>
              </a:spcBef>
              <a:spcAft>
                <a:spcPts val="1575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10" name="Google Shape;310;g83f8a2b9d6_11_220"/>
          <p:cNvSpPr txBox="1"/>
          <p:nvPr>
            <p:ph idx="12" type="sldNum"/>
          </p:nvPr>
        </p:nvSpPr>
        <p:spPr>
          <a:xfrm>
            <a:off x="8737600" y="6596998"/>
            <a:ext cx="2844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Estate |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g83f8a2b9d6_11_220"/>
          <p:cNvSpPr/>
          <p:nvPr/>
        </p:nvSpPr>
        <p:spPr>
          <a:xfrm>
            <a:off x="770953" y="3377060"/>
            <a:ext cx="10650000" cy="25200"/>
          </a:xfrm>
          <a:prstGeom prst="rect">
            <a:avLst/>
          </a:prstGeom>
          <a:solidFill>
            <a:srgbClr val="BFBFBF"/>
          </a:solidFill>
          <a:ln>
            <a:noFill/>
          </a:ln>
          <a:effectLst>
            <a:outerShdw blurRad="50800" rotWithShape="0" algn="tl" dir="1500000" dist="38100">
              <a:srgbClr val="BFBFBF"/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83f8a2b9d6_11_220"/>
          <p:cNvSpPr txBox="1"/>
          <p:nvPr/>
        </p:nvSpPr>
        <p:spPr>
          <a:xfrm>
            <a:off x="2737659" y="2201834"/>
            <a:ext cx="86835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University of Texas/Texas A&amp;M Investment Management Company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83f8a2b9d6_11_220"/>
          <p:cNvSpPr txBox="1"/>
          <p:nvPr>
            <p:ph idx="2" type="body"/>
          </p:nvPr>
        </p:nvSpPr>
        <p:spPr>
          <a:xfrm>
            <a:off x="2432052" y="4051301"/>
            <a:ext cx="89889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920"/>
              <a:buNone/>
              <a:defRPr b="1" sz="12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4330" lvl="1" marL="9144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98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31469" lvl="3" marL="18288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620"/>
              <a:buChar char="●"/>
              <a:defRPr/>
            </a:lvl4pPr>
            <a:lvl5pPr indent="-320039" lvl="4" marL="22860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44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575"/>
              </a:spcBef>
              <a:spcAft>
                <a:spcPts val="1575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pic>
        <p:nvPicPr>
          <p:cNvPr id="314" name="Google Shape;314;g83f8a2b9d6_11_220"/>
          <p:cNvPicPr preferRelativeResize="0"/>
          <p:nvPr/>
        </p:nvPicPr>
        <p:blipFill rotWithShape="1">
          <a:blip r:embed="rId2">
            <a:alphaModFix/>
          </a:blip>
          <a:srcRect b="56086" l="54356" r="14616" t="0"/>
          <a:stretch/>
        </p:blipFill>
        <p:spPr>
          <a:xfrm>
            <a:off x="770950" y="1758219"/>
            <a:ext cx="2011041" cy="150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5376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33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1_Title and Conten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3f8a2b9d6_11_227"/>
          <p:cNvSpPr/>
          <p:nvPr/>
        </p:nvSpPr>
        <p:spPr>
          <a:xfrm>
            <a:off x="609600" y="852934"/>
            <a:ext cx="10972800" cy="25200"/>
          </a:xfrm>
          <a:prstGeom prst="rect">
            <a:avLst/>
          </a:prstGeom>
          <a:solidFill>
            <a:srgbClr val="00669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83f8a2b9d6_11_227"/>
          <p:cNvSpPr txBox="1"/>
          <p:nvPr>
            <p:ph type="title"/>
          </p:nvPr>
        </p:nvSpPr>
        <p:spPr>
          <a:xfrm>
            <a:off x="609601" y="266701"/>
            <a:ext cx="10033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59435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sz="28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g83f8a2b9d6_11_227"/>
          <p:cNvSpPr txBox="1"/>
          <p:nvPr>
            <p:ph idx="1" type="body"/>
          </p:nvPr>
        </p:nvSpPr>
        <p:spPr>
          <a:xfrm>
            <a:off x="609600" y="1206501"/>
            <a:ext cx="10972800" cy="5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5052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99"/>
              </a:buClr>
              <a:buSzPts val="1920"/>
              <a:buFont typeface="Noto Sans Symbols"/>
              <a:buChar char="▪"/>
              <a:defRPr sz="1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99"/>
              </a:buClr>
              <a:buSzPts val="1400"/>
              <a:buFont typeface="Garamond"/>
              <a:buChar char="–"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861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6699"/>
              </a:buClr>
              <a:buSzPts val="1260"/>
              <a:buFont typeface="Courier New"/>
              <a:buChar char="o"/>
              <a:def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1469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20039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4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g83f8a2b9d6_11_227"/>
          <p:cNvSpPr txBox="1"/>
          <p:nvPr>
            <p:ph idx="12" type="sldNum"/>
          </p:nvPr>
        </p:nvSpPr>
        <p:spPr>
          <a:xfrm>
            <a:off x="8737600" y="6596998"/>
            <a:ext cx="28449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 Estate |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0" name="Google Shape;320;g83f8a2b9d6_11_227"/>
          <p:cNvPicPr preferRelativeResize="0"/>
          <p:nvPr/>
        </p:nvPicPr>
        <p:blipFill rotWithShape="1">
          <a:blip r:embed="rId2">
            <a:alphaModFix/>
          </a:blip>
          <a:srcRect b="56086" l="54357" r="14618" t="0"/>
          <a:stretch/>
        </p:blipFill>
        <p:spPr>
          <a:xfrm>
            <a:off x="10725507" y="344412"/>
            <a:ext cx="938784" cy="70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6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">
  <p:cSld name="Section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3f8a2b9d6_11_233"/>
          <p:cNvSpPr/>
          <p:nvPr/>
        </p:nvSpPr>
        <p:spPr>
          <a:xfrm>
            <a:off x="609600" y="2212977"/>
            <a:ext cx="10972800" cy="168300"/>
          </a:xfrm>
          <a:prstGeom prst="rect">
            <a:avLst/>
          </a:prstGeom>
          <a:solidFill>
            <a:srgbClr val="00669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83f8a2b9d6_11_233"/>
          <p:cNvSpPr txBox="1"/>
          <p:nvPr>
            <p:ph type="title"/>
          </p:nvPr>
        </p:nvSpPr>
        <p:spPr>
          <a:xfrm>
            <a:off x="2804160" y="2597152"/>
            <a:ext cx="8778300" cy="15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g83f8a2b9d6_11_233"/>
          <p:cNvSpPr/>
          <p:nvPr/>
        </p:nvSpPr>
        <p:spPr>
          <a:xfrm>
            <a:off x="609600" y="4422777"/>
            <a:ext cx="10972800" cy="168300"/>
          </a:xfrm>
          <a:prstGeom prst="rect">
            <a:avLst/>
          </a:prstGeom>
          <a:solidFill>
            <a:srgbClr val="006699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83f8a2b9d6_11_233"/>
          <p:cNvPicPr preferRelativeResize="0"/>
          <p:nvPr/>
        </p:nvPicPr>
        <p:blipFill rotWithShape="1">
          <a:blip r:embed="rId2">
            <a:alphaModFix/>
          </a:blip>
          <a:srcRect b="56086" l="54357" r="14618" t="0"/>
          <a:stretch/>
        </p:blipFill>
        <p:spPr>
          <a:xfrm>
            <a:off x="627797" y="2601884"/>
            <a:ext cx="2176363" cy="1571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BAE40"/>
          </p15:clr>
        </p15:guide>
        <p15:guide id="2" pos="5472">
          <p15:clr>
            <a:srgbClr val="FBAE40"/>
          </p15:clr>
        </p15:guide>
        <p15:guide id="3" orient="horz" pos="4152">
          <p15:clr>
            <a:srgbClr val="FBAE40"/>
          </p15:clr>
        </p15:guide>
        <p15:guide id="4" pos="2880">
          <p15:clr>
            <a:srgbClr val="FBAE40"/>
          </p15:clr>
        </p15:guide>
        <p15:guide id="5" orient="horz" pos="16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rgbClr val="0091A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3f8a2b9d6_11_238"/>
          <p:cNvSpPr txBox="1"/>
          <p:nvPr>
            <p:ph type="title"/>
          </p:nvPr>
        </p:nvSpPr>
        <p:spPr>
          <a:xfrm>
            <a:off x="653667" y="705200"/>
            <a:ext cx="75708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7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8" name="Google Shape;328;g83f8a2b9d6_11_23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bg>
      <p:bgPr>
        <a:solidFill>
          <a:srgbClr val="F26A24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3f8a2b9d6_11_241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g83f8a2b9d6_11_241"/>
          <p:cNvCxnSpPr/>
          <p:nvPr/>
        </p:nvCxnSpPr>
        <p:spPr>
          <a:xfrm>
            <a:off x="6706233" y="5994000"/>
            <a:ext cx="769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32" name="Google Shape;332;g83f8a2b9d6_11_241"/>
          <p:cNvSpPr txBox="1"/>
          <p:nvPr>
            <p:ph type="title"/>
          </p:nvPr>
        </p:nvSpPr>
        <p:spPr>
          <a:xfrm>
            <a:off x="354000" y="1438333"/>
            <a:ext cx="5393700" cy="23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Calibri"/>
              <a:buNone/>
              <a:defRPr sz="6133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g83f8a2b9d6_11_241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g83f8a2b9d6_11_24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  <a:defRPr sz="2667"/>
            </a:lvl1pPr>
            <a:lvl2pPr indent="-317500" lvl="1" marL="914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◆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◆"/>
              <a:defRPr/>
            </a:lvl9pPr>
          </a:lstStyle>
          <a:p/>
        </p:txBody>
      </p:sp>
      <p:sp>
        <p:nvSpPr>
          <p:cNvPr id="335" name="Google Shape;335;g83f8a2b9d6_11_24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1_Title Slide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3f8a2b9d6_11_248"/>
          <p:cNvSpPr/>
          <p:nvPr/>
        </p:nvSpPr>
        <p:spPr>
          <a:xfrm>
            <a:off x="0" y="1"/>
            <a:ext cx="12192000" cy="5398500"/>
          </a:xfrm>
          <a:prstGeom prst="rect">
            <a:avLst/>
          </a:prstGeom>
          <a:solidFill>
            <a:srgbClr val="3C5E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g83f8a2b9d6_11_248"/>
          <p:cNvPicPr preferRelativeResize="0"/>
          <p:nvPr/>
        </p:nvPicPr>
        <p:blipFill rotWithShape="1">
          <a:blip r:embed="rId2">
            <a:alphaModFix amt="7000"/>
          </a:blip>
          <a:srcRect b="24252" l="0" r="0" t="13337"/>
          <a:stretch/>
        </p:blipFill>
        <p:spPr>
          <a:xfrm>
            <a:off x="1" y="0"/>
            <a:ext cx="12191997" cy="53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83f8a2b9d6_11_248"/>
          <p:cNvSpPr txBox="1"/>
          <p:nvPr>
            <p:ph type="ctrTitle"/>
          </p:nvPr>
        </p:nvSpPr>
        <p:spPr>
          <a:xfrm>
            <a:off x="845573" y="2458081"/>
            <a:ext cx="81507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/>
        </p:txBody>
      </p:sp>
      <p:pic>
        <p:nvPicPr>
          <p:cNvPr id="340" name="Google Shape;340;g83f8a2b9d6_11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1" y="5791201"/>
            <a:ext cx="3012750" cy="705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83f8a2b9d6_11_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3821" y="5639549"/>
            <a:ext cx="4620128" cy="85676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83f8a2b9d6_11_248"/>
          <p:cNvSpPr txBox="1"/>
          <p:nvPr>
            <p:ph idx="1" type="body"/>
          </p:nvPr>
        </p:nvSpPr>
        <p:spPr>
          <a:xfrm>
            <a:off x="846137" y="3633788"/>
            <a:ext cx="815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  <p:extLst>
    <p:ext uri="{DCECCB84-F9BA-43D5-87BE-67443E8EF086}">
      <p15:sldGuideLst>
        <p15:guide id="1" pos="450">
          <p15:clr>
            <a:srgbClr val="FBAE40"/>
          </p15:clr>
        </p15:guide>
        <p15:guide id="2" orient="horz" pos="2736">
          <p15:clr>
            <a:srgbClr val="FBAE40"/>
          </p15:clr>
        </p15:guide>
        <p15:guide id="3" orient="horz" pos="30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Slide">
  <p:cSld name="Body Slide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83f8a2b9d6_11_2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499" y="5774174"/>
            <a:ext cx="717805" cy="717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83f8a2b9d6_11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3821" y="5639549"/>
            <a:ext cx="4620128" cy="8567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g83f8a2b9d6_11_255"/>
          <p:cNvCxnSpPr/>
          <p:nvPr/>
        </p:nvCxnSpPr>
        <p:spPr>
          <a:xfrm>
            <a:off x="952500" y="5440217"/>
            <a:ext cx="10761300" cy="0"/>
          </a:xfrm>
          <a:prstGeom prst="straightConnector1">
            <a:avLst/>
          </a:prstGeom>
          <a:noFill/>
          <a:ln cap="flat" cmpd="sng" w="12700">
            <a:solidFill>
              <a:srgbClr val="EDEDE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100">
        <p:fade/>
      </p:transition>
    </mc:Choice>
    <mc:Fallback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1_Section title and description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3f8a2b9d6_11_259"/>
          <p:cNvSpPr/>
          <p:nvPr/>
        </p:nvSpPr>
        <p:spPr>
          <a:xfrm flipH="1">
            <a:off x="-67" y="0"/>
            <a:ext cx="4833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g83f8a2b9d6_11_259"/>
          <p:cNvSpPr/>
          <p:nvPr/>
        </p:nvSpPr>
        <p:spPr>
          <a:xfrm rot="5400000">
            <a:off x="1477633" y="3356900"/>
            <a:ext cx="68571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g83f8a2b9d6_11_259"/>
          <p:cNvSpPr txBox="1"/>
          <p:nvPr>
            <p:ph type="title"/>
          </p:nvPr>
        </p:nvSpPr>
        <p:spPr>
          <a:xfrm>
            <a:off x="354000" y="1644233"/>
            <a:ext cx="39231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libri"/>
              <a:buNone/>
              <a:defRPr sz="5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5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1" name="Google Shape;351;g83f8a2b9d6_11_259"/>
          <p:cNvSpPr txBox="1"/>
          <p:nvPr>
            <p:ph idx="1" type="body"/>
          </p:nvPr>
        </p:nvSpPr>
        <p:spPr>
          <a:xfrm>
            <a:off x="5570000" y="965600"/>
            <a:ext cx="57948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2" name="Google Shape;352;g83f8a2b9d6_11_259"/>
          <p:cNvSpPr txBox="1"/>
          <p:nvPr>
            <p:ph idx="12" type="sldNum"/>
          </p:nvPr>
        </p:nvSpPr>
        <p:spPr>
          <a:xfrm>
            <a:off x="11364721" y="6260831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Title">
  <p:cSld name="Main Titl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3f8a2b9d6_11_580"/>
          <p:cNvSpPr txBox="1"/>
          <p:nvPr>
            <p:ph type="title"/>
          </p:nvPr>
        </p:nvSpPr>
        <p:spPr>
          <a:xfrm>
            <a:off x="2336800" y="516467"/>
            <a:ext cx="7518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667"/>
              <a:buFont typeface="Arial"/>
              <a:buNone/>
              <a:defRPr b="1" sz="2667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g83f8a2b9d6_11_580"/>
          <p:cNvSpPr txBox="1"/>
          <p:nvPr>
            <p:ph idx="1" type="body"/>
          </p:nvPr>
        </p:nvSpPr>
        <p:spPr>
          <a:xfrm>
            <a:off x="3352800" y="985788"/>
            <a:ext cx="54864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1467"/>
              <a:buNone/>
              <a:defRPr b="1" sz="1467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3"/>
              <a:buNone/>
              <a:defRPr sz="1333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3f8a2b9d6_11_5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g83f8a2b9d6_11_5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5" name="Google Shape;365;g83f8a2b9d6_11_5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g83f8a2b9d6_11_5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g83f8a2b9d6_11_5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item Agenda">
  <p:cSld name="6 item Agenda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3f8a2b9d6_11_589"/>
          <p:cNvSpPr txBox="1"/>
          <p:nvPr>
            <p:ph idx="1" type="body"/>
          </p:nvPr>
        </p:nvSpPr>
        <p:spPr>
          <a:xfrm>
            <a:off x="3332283" y="1223905"/>
            <a:ext cx="263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g83f8a2b9d6_11_589"/>
          <p:cNvSpPr txBox="1"/>
          <p:nvPr>
            <p:ph idx="2" type="body"/>
          </p:nvPr>
        </p:nvSpPr>
        <p:spPr>
          <a:xfrm>
            <a:off x="6212284" y="1223905"/>
            <a:ext cx="263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g83f8a2b9d6_11_589"/>
          <p:cNvSpPr txBox="1"/>
          <p:nvPr>
            <p:ph idx="3" type="body"/>
          </p:nvPr>
        </p:nvSpPr>
        <p:spPr>
          <a:xfrm>
            <a:off x="3333074" y="3802117"/>
            <a:ext cx="263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g83f8a2b9d6_11_589"/>
          <p:cNvSpPr txBox="1"/>
          <p:nvPr>
            <p:ph idx="4" type="body"/>
          </p:nvPr>
        </p:nvSpPr>
        <p:spPr>
          <a:xfrm>
            <a:off x="6212284" y="3802117"/>
            <a:ext cx="263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g83f8a2b9d6_11_589"/>
          <p:cNvSpPr txBox="1"/>
          <p:nvPr>
            <p:ph idx="5" type="body"/>
          </p:nvPr>
        </p:nvSpPr>
        <p:spPr>
          <a:xfrm>
            <a:off x="9091495" y="1223905"/>
            <a:ext cx="263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g83f8a2b9d6_11_589"/>
          <p:cNvSpPr txBox="1"/>
          <p:nvPr>
            <p:ph idx="6" type="body"/>
          </p:nvPr>
        </p:nvSpPr>
        <p:spPr>
          <a:xfrm>
            <a:off x="9091495" y="3802117"/>
            <a:ext cx="26373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4000"/>
              <a:buChar char="•"/>
              <a:defRPr b="0" sz="4000">
                <a:solidFill>
                  <a:schemeClr val="accent2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g83f8a2b9d6_11_589"/>
          <p:cNvSpPr txBox="1"/>
          <p:nvPr>
            <p:ph idx="7" type="body"/>
          </p:nvPr>
        </p:nvSpPr>
        <p:spPr>
          <a:xfrm>
            <a:off x="9091495" y="1977438"/>
            <a:ext cx="2637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g83f8a2b9d6_11_589"/>
          <p:cNvSpPr txBox="1"/>
          <p:nvPr>
            <p:ph idx="8" type="body"/>
          </p:nvPr>
        </p:nvSpPr>
        <p:spPr>
          <a:xfrm>
            <a:off x="6212284" y="1977438"/>
            <a:ext cx="2637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7" name="Google Shape;377;g83f8a2b9d6_11_589"/>
          <p:cNvSpPr txBox="1"/>
          <p:nvPr>
            <p:ph idx="9" type="body"/>
          </p:nvPr>
        </p:nvSpPr>
        <p:spPr>
          <a:xfrm>
            <a:off x="3332283" y="1977438"/>
            <a:ext cx="26373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g83f8a2b9d6_11_589"/>
          <p:cNvSpPr txBox="1"/>
          <p:nvPr>
            <p:ph idx="13" type="body"/>
          </p:nvPr>
        </p:nvSpPr>
        <p:spPr>
          <a:xfrm>
            <a:off x="9091495" y="4555415"/>
            <a:ext cx="26373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g83f8a2b9d6_11_589"/>
          <p:cNvSpPr txBox="1"/>
          <p:nvPr>
            <p:ph idx="14" type="body"/>
          </p:nvPr>
        </p:nvSpPr>
        <p:spPr>
          <a:xfrm>
            <a:off x="6212284" y="4555415"/>
            <a:ext cx="26373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0" name="Google Shape;380;g83f8a2b9d6_11_589"/>
          <p:cNvSpPr txBox="1"/>
          <p:nvPr>
            <p:ph idx="15" type="body"/>
          </p:nvPr>
        </p:nvSpPr>
        <p:spPr>
          <a:xfrm>
            <a:off x="3332283" y="4555415"/>
            <a:ext cx="2637300" cy="15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1" sz="2400"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1" name="Google Shape;381;g83f8a2b9d6_11_589"/>
          <p:cNvSpPr txBox="1"/>
          <p:nvPr>
            <p:ph type="title"/>
          </p:nvPr>
        </p:nvSpPr>
        <p:spPr>
          <a:xfrm>
            <a:off x="443889" y="187570"/>
            <a:ext cx="10668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3f8a2b9d6_11_60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g83f8a2b9d6_11_60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85" name="Google Shape;385;g83f8a2b9d6_11_60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g83f8a2b9d6_11_60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g83f8a2b9d6_11_60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3f8a2b9d6_11_60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g83f8a2b9d6_11_60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1" name="Google Shape;391;g83f8a2b9d6_11_60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g83f8a2b9d6_11_60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g83f8a2b9d6_11_60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3f8a2b9d6_11_6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g83f8a2b9d6_11_615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g83f8a2b9d6_11_615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g83f8a2b9d6_11_6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g83f8a2b9d6_11_6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g83f8a2b9d6_11_6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83f8a2b9d6_11_622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g83f8a2b9d6_11_622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4" name="Google Shape;404;g83f8a2b9d6_11_622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g83f8a2b9d6_11_622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6" name="Google Shape;406;g83f8a2b9d6_11_622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g83f8a2b9d6_11_6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g83f8a2b9d6_11_6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g83f8a2b9d6_11_6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3f8a2b9d6_11_6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g83f8a2b9d6_11_63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g83f8a2b9d6_11_63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g83f8a2b9d6_11_6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3f8a2b9d6_11_63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g83f8a2b9d6_11_63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g83f8a2b9d6_11_6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3f8a2b9d6_11_640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g83f8a2b9d6_11_640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22" name="Google Shape;422;g83f8a2b9d6_11_640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3" name="Google Shape;423;g83f8a2b9d6_11_6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g83f8a2b9d6_11_6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g83f8a2b9d6_11_6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3f8a2b9d6_11_647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g83f8a2b9d6_11_647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g83f8a2b9d6_11_647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0" name="Google Shape;430;g83f8a2b9d6_11_64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g83f8a2b9d6_11_64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g83f8a2b9d6_11_6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83f8a2b9d6_11_6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g83f8a2b9d6_11_654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g83f8a2b9d6_11_65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g83f8a2b9d6_11_6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g83f8a2b9d6_11_6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3f8a2b9d6_11_660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g83f8a2b9d6_11_660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g83f8a2b9d6_11_6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g83f8a2b9d6_11_6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g83f8a2b9d6_11_6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4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3f8a2b9d6_11_1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83f8a2b9d6_11_1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g83f8a2b9d6_11_1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1" name="Google Shape;231;g83f8a2b9d6_11_1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2" name="Google Shape;232;g83f8a2b9d6_11_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3f8a2b9d6_11_57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g83f8a2b9d6_11_57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" name="Google Shape;356;g83f8a2b9d6_11_57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" name="Google Shape;357;g83f8a2b9d6_11_57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" name="Google Shape;358;g83f8a2b9d6_11_57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39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iN1Jxprz4-lkYYLlOpWmOj8_zgVv0OCg/view" TargetMode="External"/><Relationship Id="rId4" Type="http://schemas.openxmlformats.org/officeDocument/2006/relationships/image" Target="../media/image5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i5boXt-YRbYz-zkzETRbA9yryRTN_zpZ/view" TargetMode="External"/><Relationship Id="rId4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3f8a2b9d6_11_13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66670"/>
            </a:schemeClr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508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83f8a2b9d6_11_133"/>
          <p:cNvSpPr txBox="1"/>
          <p:nvPr>
            <p:ph type="ctrTitle"/>
          </p:nvPr>
        </p:nvSpPr>
        <p:spPr>
          <a:xfrm>
            <a:off x="1524000" y="1947333"/>
            <a:ext cx="91440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US" sz="6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Walmart Inc.</a:t>
            </a:r>
            <a:endParaRPr b="1" sz="6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51" name="Google Shape;451;g83f8a2b9d6_11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75767"/>
            <a:ext cx="4208214" cy="203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3f8a2b9d6_5_134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Hierarchical Structure of Data</a:t>
            </a:r>
            <a:endParaRPr/>
          </a:p>
        </p:txBody>
      </p:sp>
      <p:sp>
        <p:nvSpPr>
          <p:cNvPr id="590" name="Google Shape;590;g83f8a2b9d6_5_134"/>
          <p:cNvSpPr/>
          <p:nvPr/>
        </p:nvSpPr>
        <p:spPr>
          <a:xfrm>
            <a:off x="4889537" y="1298750"/>
            <a:ext cx="1681200" cy="559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91" name="Google Shape;591;g83f8a2b9d6_5_134"/>
          <p:cNvSpPr/>
          <p:nvPr/>
        </p:nvSpPr>
        <p:spPr>
          <a:xfrm>
            <a:off x="8309780" y="3880720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Kitchen &amp; Dining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2" name="Google Shape;592;g83f8a2b9d6_5_134"/>
          <p:cNvSpPr/>
          <p:nvPr/>
        </p:nvSpPr>
        <p:spPr>
          <a:xfrm>
            <a:off x="5850953" y="3880792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Decor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3" name="Google Shape;593;g83f8a2b9d6_5_134"/>
          <p:cNvSpPr/>
          <p:nvPr/>
        </p:nvSpPr>
        <p:spPr>
          <a:xfrm>
            <a:off x="3392142" y="3880792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4" name="Google Shape;594;g83f8a2b9d6_5_134"/>
          <p:cNvSpPr/>
          <p:nvPr/>
        </p:nvSpPr>
        <p:spPr>
          <a:xfrm>
            <a:off x="933300" y="3880720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Furniture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5" name="Google Shape;595;g83f8a2b9d6_5_134"/>
          <p:cNvSpPr/>
          <p:nvPr/>
        </p:nvSpPr>
        <p:spPr>
          <a:xfrm>
            <a:off x="4889537" y="2362180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Home, Furniture &amp; Appliances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596" name="Google Shape;596;g83f8a2b9d6_5_134"/>
          <p:cNvCxnSpPr>
            <a:stCxn id="590" idx="2"/>
            <a:endCxn id="595" idx="0"/>
          </p:cNvCxnSpPr>
          <p:nvPr/>
        </p:nvCxnSpPr>
        <p:spPr>
          <a:xfrm flipH="1" rot="-5400000">
            <a:off x="5478587" y="2110100"/>
            <a:ext cx="50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7" name="Google Shape;597;g83f8a2b9d6_5_134"/>
          <p:cNvCxnSpPr>
            <a:stCxn id="595" idx="2"/>
            <a:endCxn id="593" idx="0"/>
          </p:cNvCxnSpPr>
          <p:nvPr/>
        </p:nvCxnSpPr>
        <p:spPr>
          <a:xfrm rot="5400000">
            <a:off x="4502087" y="2652730"/>
            <a:ext cx="958800" cy="1497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g83f8a2b9d6_5_134"/>
          <p:cNvCxnSpPr>
            <a:stCxn id="595" idx="2"/>
            <a:endCxn id="594" idx="0"/>
          </p:cNvCxnSpPr>
          <p:nvPr/>
        </p:nvCxnSpPr>
        <p:spPr>
          <a:xfrm rot="5400000">
            <a:off x="3272687" y="1423330"/>
            <a:ext cx="958800" cy="395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g83f8a2b9d6_5_134"/>
          <p:cNvCxnSpPr>
            <a:stCxn id="595" idx="2"/>
            <a:endCxn id="592" idx="0"/>
          </p:cNvCxnSpPr>
          <p:nvPr/>
        </p:nvCxnSpPr>
        <p:spPr>
          <a:xfrm flipH="1" rot="-5400000">
            <a:off x="5731487" y="2920630"/>
            <a:ext cx="958800" cy="961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g83f8a2b9d6_5_134"/>
          <p:cNvCxnSpPr>
            <a:stCxn id="595" idx="2"/>
            <a:endCxn id="591" idx="0"/>
          </p:cNvCxnSpPr>
          <p:nvPr/>
        </p:nvCxnSpPr>
        <p:spPr>
          <a:xfrm flipH="1" rot="-5400000">
            <a:off x="6960887" y="1691230"/>
            <a:ext cx="958800" cy="34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g83f8a2b9d6_5_134"/>
          <p:cNvSpPr/>
          <p:nvPr/>
        </p:nvSpPr>
        <p:spPr>
          <a:xfrm>
            <a:off x="933300" y="4440483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Desks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Chairs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TV Stands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Sofa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Mattresses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Bed Frames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Bookcases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g83f8a2b9d6_5_134"/>
          <p:cNvSpPr/>
          <p:nvPr/>
        </p:nvSpPr>
        <p:spPr>
          <a:xfrm>
            <a:off x="3392142" y="4440770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Vacuums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Microwaves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Fridge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Dishwashers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Washer &amp; Dryers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Small Kitchen Appliances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Ovens &amp; Ranges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g83f8a2b9d6_5_134"/>
          <p:cNvSpPr/>
          <p:nvPr/>
        </p:nvSpPr>
        <p:spPr>
          <a:xfrm>
            <a:off x="5850953" y="4440519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Wall Art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Candles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Rugs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Throw Pillows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Curtains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Lightings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Mirrors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g83f8a2b9d6_5_134"/>
          <p:cNvSpPr/>
          <p:nvPr/>
        </p:nvSpPr>
        <p:spPr>
          <a:xfrm>
            <a:off x="8309780" y="4440447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Dinnerware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Cookware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Food Storage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Tools &amp; Gadgets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Barware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Cutlery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Flatware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g83f8a2b9d6_5_134"/>
          <p:cNvSpPr/>
          <p:nvPr/>
        </p:nvSpPr>
        <p:spPr>
          <a:xfrm>
            <a:off x="782937" y="2354830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Beauty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6" name="Google Shape;606;g83f8a2b9d6_5_134"/>
          <p:cNvSpPr/>
          <p:nvPr/>
        </p:nvSpPr>
        <p:spPr>
          <a:xfrm>
            <a:off x="7047299" y="2334443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7" name="Google Shape;607;g83f8a2b9d6_5_134"/>
          <p:cNvSpPr/>
          <p:nvPr/>
        </p:nvSpPr>
        <p:spPr>
          <a:xfrm>
            <a:off x="2836237" y="2354830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Electronics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8" name="Google Shape;608;g83f8a2b9d6_5_134"/>
          <p:cNvSpPr/>
          <p:nvPr/>
        </p:nvSpPr>
        <p:spPr>
          <a:xfrm>
            <a:off x="9067187" y="2334455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Garden &amp; Patio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3f8a2b9d6_11_509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237D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g83f8a2b9d6_11_509"/>
          <p:cNvSpPr txBox="1"/>
          <p:nvPr>
            <p:ph type="title"/>
          </p:nvPr>
        </p:nvSpPr>
        <p:spPr>
          <a:xfrm>
            <a:off x="863029" y="1012004"/>
            <a:ext cx="34161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Agenda</a:t>
            </a:r>
            <a:endParaRPr/>
          </a:p>
        </p:txBody>
      </p:sp>
      <p:grpSp>
        <p:nvGrpSpPr>
          <p:cNvPr id="615" name="Google Shape;615;g83f8a2b9d6_11_509"/>
          <p:cNvGrpSpPr/>
          <p:nvPr/>
        </p:nvGrpSpPr>
        <p:grpSpPr>
          <a:xfrm>
            <a:off x="5194300" y="472827"/>
            <a:ext cx="6513702" cy="5881561"/>
            <a:chOff x="0" y="1903"/>
            <a:chExt cx="6513702" cy="5881561"/>
          </a:xfrm>
        </p:grpSpPr>
        <p:sp>
          <p:nvSpPr>
            <p:cNvPr id="616" name="Google Shape;616;g83f8a2b9d6_11_509"/>
            <p:cNvSpPr/>
            <p:nvPr/>
          </p:nvSpPr>
          <p:spPr>
            <a:xfrm>
              <a:off x="0" y="1903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g83f8a2b9d6_11_509"/>
            <p:cNvSpPr/>
            <p:nvPr/>
          </p:nvSpPr>
          <p:spPr>
            <a:xfrm>
              <a:off x="245405" y="184436"/>
              <a:ext cx="446100" cy="4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83f8a2b9d6_11_509"/>
            <p:cNvSpPr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83f8a2b9d6_11_509"/>
            <p:cNvSpPr txBox="1"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 intent</a:t>
              </a:r>
              <a:endParaRPr/>
            </a:p>
          </p:txBody>
        </p:sp>
        <p:sp>
          <p:nvSpPr>
            <p:cNvPr id="620" name="Google Shape;620;g83f8a2b9d6_11_509"/>
            <p:cNvSpPr/>
            <p:nvPr/>
          </p:nvSpPr>
          <p:spPr>
            <a:xfrm>
              <a:off x="0" y="1015975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83f8a2b9d6_11_509"/>
            <p:cNvSpPr/>
            <p:nvPr/>
          </p:nvSpPr>
          <p:spPr>
            <a:xfrm>
              <a:off x="245405" y="1198508"/>
              <a:ext cx="446100" cy="44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83f8a2b9d6_11_509"/>
            <p:cNvSpPr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83f8a2b9d6_11_509"/>
            <p:cNvSpPr txBox="1"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/>
            </a:p>
          </p:txBody>
        </p:sp>
        <p:sp>
          <p:nvSpPr>
            <p:cNvPr id="624" name="Google Shape;624;g83f8a2b9d6_11_509"/>
            <p:cNvSpPr/>
            <p:nvPr/>
          </p:nvSpPr>
          <p:spPr>
            <a:xfrm>
              <a:off x="0" y="2030048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83f8a2b9d6_11_509"/>
            <p:cNvSpPr/>
            <p:nvPr/>
          </p:nvSpPr>
          <p:spPr>
            <a:xfrm>
              <a:off x="245405" y="2212581"/>
              <a:ext cx="446100" cy="4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83f8a2b9d6_11_509"/>
            <p:cNvSpPr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83f8a2b9d6_11_509"/>
            <p:cNvSpPr txBox="1"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Approach &amp; Methodology</a:t>
              </a:r>
              <a:endParaRPr/>
            </a:p>
          </p:txBody>
        </p:sp>
        <p:sp>
          <p:nvSpPr>
            <p:cNvPr id="628" name="Google Shape;628;g83f8a2b9d6_11_509"/>
            <p:cNvSpPr/>
            <p:nvPr/>
          </p:nvSpPr>
          <p:spPr>
            <a:xfrm>
              <a:off x="0" y="3044120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83f8a2b9d6_11_509"/>
            <p:cNvSpPr/>
            <p:nvPr/>
          </p:nvSpPr>
          <p:spPr>
            <a:xfrm>
              <a:off x="245405" y="3226653"/>
              <a:ext cx="446100" cy="446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83f8a2b9d6_11_509"/>
            <p:cNvSpPr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83f8a2b9d6_11_509"/>
            <p:cNvSpPr txBox="1"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Execution &amp; Change Management</a:t>
              </a:r>
              <a:endParaRPr/>
            </a:p>
          </p:txBody>
        </p:sp>
        <p:sp>
          <p:nvSpPr>
            <p:cNvPr id="632" name="Google Shape;632;g83f8a2b9d6_11_509"/>
            <p:cNvSpPr/>
            <p:nvPr/>
          </p:nvSpPr>
          <p:spPr>
            <a:xfrm>
              <a:off x="0" y="4058192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83f8a2b9d6_11_509"/>
            <p:cNvSpPr/>
            <p:nvPr/>
          </p:nvSpPr>
          <p:spPr>
            <a:xfrm>
              <a:off x="245405" y="4240725"/>
              <a:ext cx="446100" cy="446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83f8a2b9d6_11_509"/>
            <p:cNvSpPr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83f8a2b9d6_11_509"/>
            <p:cNvSpPr txBox="1"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  <p:sp>
          <p:nvSpPr>
            <p:cNvPr id="636" name="Google Shape;636;g83f8a2b9d6_11_509"/>
            <p:cNvSpPr/>
            <p:nvPr/>
          </p:nvSpPr>
          <p:spPr>
            <a:xfrm>
              <a:off x="0" y="5072264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83f8a2b9d6_11_509"/>
            <p:cNvSpPr/>
            <p:nvPr/>
          </p:nvSpPr>
          <p:spPr>
            <a:xfrm>
              <a:off x="245405" y="5254797"/>
              <a:ext cx="446100" cy="446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83f8a2b9d6_11_509"/>
            <p:cNvSpPr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g83f8a2b9d6_11_509"/>
            <p:cNvSpPr txBox="1"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1"/>
          <p:cNvSpPr txBox="1"/>
          <p:nvPr/>
        </p:nvSpPr>
        <p:spPr>
          <a:xfrm>
            <a:off x="435564" y="236479"/>
            <a:ext cx="1115358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</p:txBody>
      </p:sp>
      <p:sp>
        <p:nvSpPr>
          <p:cNvPr id="645" name="Google Shape;645;p11"/>
          <p:cNvSpPr txBox="1"/>
          <p:nvPr/>
        </p:nvSpPr>
        <p:spPr>
          <a:xfrm>
            <a:off x="519150" y="1386406"/>
            <a:ext cx="111537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Three Word Embedding Technology: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22860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— Universal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Sentence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 Encoder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22860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2286000" marR="0" rtl="0" algn="l">
              <a:spcBef>
                <a:spcPts val="0"/>
              </a:spcBef>
              <a:spcAft>
                <a:spcPts val="0"/>
              </a:spcAft>
              <a:buSzPts val="3000"/>
              <a:buFont typeface="Calibri"/>
              <a:buChar char="●"/>
            </a:pPr>
            <a:r>
              <a:t/>
            </a:r>
            <a:endParaRPr sz="30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50" y="2103575"/>
            <a:ext cx="2466128" cy="10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9547" y="3171800"/>
            <a:ext cx="2916478" cy="6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1"/>
          <p:cNvPicPr preferRelativeResize="0"/>
          <p:nvPr/>
        </p:nvPicPr>
        <p:blipFill rotWithShape="1">
          <a:blip r:embed="rId5">
            <a:alphaModFix/>
          </a:blip>
          <a:srcRect b="77954" l="16487" r="14641" t="0"/>
          <a:stretch/>
        </p:blipFill>
        <p:spPr>
          <a:xfrm>
            <a:off x="2881725" y="4073175"/>
            <a:ext cx="3893126" cy="8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3f8a2b9d6_5_7"/>
          <p:cNvSpPr txBox="1"/>
          <p:nvPr/>
        </p:nvSpPr>
        <p:spPr>
          <a:xfrm>
            <a:off x="435564" y="333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</p:txBody>
      </p:sp>
      <p:sp>
        <p:nvSpPr>
          <p:cNvPr id="654" name="Google Shape;654;g83f8a2b9d6_5_7"/>
          <p:cNvSpPr txBox="1"/>
          <p:nvPr/>
        </p:nvSpPr>
        <p:spPr>
          <a:xfrm>
            <a:off x="435564" y="12755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Data Input: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b="1" lang="en-US" sz="3000">
                <a:latin typeface="Roboto"/>
                <a:ea typeface="Roboto"/>
                <a:cs typeface="Roboto"/>
                <a:sym typeface="Roboto"/>
              </a:rPr>
              <a:t>Product name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"/>
              <a:buChar char="●"/>
            </a:pPr>
            <a:r>
              <a:rPr b="1" lang="en-US" sz="3000">
                <a:latin typeface="Roboto"/>
                <a:ea typeface="Roboto"/>
                <a:cs typeface="Roboto"/>
                <a:sym typeface="Roboto"/>
              </a:rPr>
              <a:t>Product Description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5" name="Google Shape;655;g83f8a2b9d6_5_7"/>
          <p:cNvPicPr preferRelativeResize="0"/>
          <p:nvPr/>
        </p:nvPicPr>
        <p:blipFill rotWithShape="1">
          <a:blip r:embed="rId3">
            <a:alphaModFix/>
          </a:blip>
          <a:srcRect b="0" l="0" r="0" t="15640"/>
          <a:stretch/>
        </p:blipFill>
        <p:spPr>
          <a:xfrm>
            <a:off x="2189000" y="2217673"/>
            <a:ext cx="5104875" cy="15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83f8a2b9d6_5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125" y="4264375"/>
            <a:ext cx="6830300" cy="20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83f8a2b9d6_5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1625" y="2056051"/>
            <a:ext cx="2007851" cy="209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3f8a2b9d6_5_20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</p:txBody>
      </p:sp>
      <p:sp>
        <p:nvSpPr>
          <p:cNvPr id="663" name="Google Shape;663;g83f8a2b9d6_5_20"/>
          <p:cNvSpPr txBox="1"/>
          <p:nvPr/>
        </p:nvSpPr>
        <p:spPr>
          <a:xfrm>
            <a:off x="435564" y="12755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USE + Product Name 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                            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USE + Product </a:t>
            </a:r>
            <a:r>
              <a:rPr lang="en-US" sz="3000">
                <a:latin typeface="Roboto"/>
                <a:ea typeface="Roboto"/>
                <a:cs typeface="Roboto"/>
                <a:sym typeface="Roboto"/>
              </a:rPr>
              <a:t>Description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g83f8a2b9d6_5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75" y="2314675"/>
            <a:ext cx="5258651" cy="32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83f8a2b9d6_5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8275" y="2314675"/>
            <a:ext cx="5258651" cy="3263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3f8a2b9d6_5_31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Feature Engineering</a:t>
            </a:r>
            <a:endParaRPr/>
          </a:p>
        </p:txBody>
      </p:sp>
      <p:pic>
        <p:nvPicPr>
          <p:cNvPr id="671" name="Google Shape;671;g83f8a2b9d6_5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5" y="2011725"/>
            <a:ext cx="3500099" cy="21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83f8a2b9d6_5_31"/>
          <p:cNvSpPr txBox="1"/>
          <p:nvPr/>
        </p:nvSpPr>
        <p:spPr>
          <a:xfrm>
            <a:off x="1278175" y="4322588"/>
            <a:ext cx="2369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USE + Product Name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3" name="Google Shape;673;g83f8a2b9d6_5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2375" y="2011725"/>
            <a:ext cx="3500099" cy="21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83f8a2b9d6_5_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9175" y="2011725"/>
            <a:ext cx="3500099" cy="21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83f8a2b9d6_5_31"/>
          <p:cNvSpPr txBox="1"/>
          <p:nvPr/>
        </p:nvSpPr>
        <p:spPr>
          <a:xfrm>
            <a:off x="4911450" y="4322588"/>
            <a:ext cx="2369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FastText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+ Product Name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g83f8a2b9d6_5_31"/>
          <p:cNvSpPr txBox="1"/>
          <p:nvPr/>
        </p:nvSpPr>
        <p:spPr>
          <a:xfrm>
            <a:off x="8654675" y="4322588"/>
            <a:ext cx="23691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Tf_idf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+ Product Name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fd63ebb15_4_21"/>
          <p:cNvSpPr txBox="1"/>
          <p:nvPr>
            <p:ph type="title"/>
          </p:nvPr>
        </p:nvSpPr>
        <p:spPr>
          <a:xfrm>
            <a:off x="475550" y="459200"/>
            <a:ext cx="11450700" cy="4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Clustering Analysis for Best Embedding Model</a:t>
            </a:r>
            <a:endParaRPr b="0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7fd63ebb15_4_21"/>
          <p:cNvSpPr txBox="1"/>
          <p:nvPr/>
        </p:nvSpPr>
        <p:spPr>
          <a:xfrm>
            <a:off x="475550" y="1064250"/>
            <a:ext cx="80895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700">
                <a:latin typeface="Roboto"/>
                <a:ea typeface="Roboto"/>
                <a:cs typeface="Roboto"/>
                <a:sym typeface="Roboto"/>
              </a:rPr>
              <a:t>Gaussian Mixture Modelling (GMM)</a:t>
            </a:r>
            <a:endParaRPr b="1" sz="3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33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67">
              <a:solidFill>
                <a:srgbClr val="7F7F7F"/>
              </a:solidFill>
            </a:endParaRPr>
          </a:p>
        </p:txBody>
      </p:sp>
      <p:sp>
        <p:nvSpPr>
          <p:cNvPr id="684" name="Google Shape;684;g7fd63ebb15_4_21"/>
          <p:cNvSpPr txBox="1"/>
          <p:nvPr/>
        </p:nvSpPr>
        <p:spPr>
          <a:xfrm>
            <a:off x="237800" y="5858025"/>
            <a:ext cx="118212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 tf-idf                                        USE                                    FastText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200"/>
          </a:p>
        </p:txBody>
      </p:sp>
      <p:pic>
        <p:nvPicPr>
          <p:cNvPr id="685" name="Google Shape;685;g7fd63ebb15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750" y="2079375"/>
            <a:ext cx="3698050" cy="38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7fd63ebb15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813" y="2079378"/>
            <a:ext cx="4062200" cy="387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7fd63ebb15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50" y="2079375"/>
            <a:ext cx="3765950" cy="38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7fd63ebb15_4_21"/>
          <p:cNvSpPr/>
          <p:nvPr/>
        </p:nvSpPr>
        <p:spPr>
          <a:xfrm>
            <a:off x="4050825" y="1991325"/>
            <a:ext cx="4185000" cy="44607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7fd63ebb15_4_21"/>
          <p:cNvSpPr txBox="1"/>
          <p:nvPr/>
        </p:nvSpPr>
        <p:spPr>
          <a:xfrm>
            <a:off x="984250" y="6372725"/>
            <a:ext cx="11074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0.000039                                                             0.2086                                                             0.251260</a:t>
            </a:r>
            <a:endParaRPr sz="2000"/>
          </a:p>
        </p:txBody>
      </p:sp>
      <p:sp>
        <p:nvSpPr>
          <p:cNvPr id="690" name="Google Shape;690;g7fd63ebb15_4_21"/>
          <p:cNvSpPr txBox="1"/>
          <p:nvPr/>
        </p:nvSpPr>
        <p:spPr>
          <a:xfrm>
            <a:off x="0" y="6547450"/>
            <a:ext cx="15333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lang="en-US" sz="1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ilhouette Score</a:t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3f8a2b9d6_5_90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Model Selection -- Classification</a:t>
            </a:r>
            <a:endParaRPr/>
          </a:p>
        </p:txBody>
      </p:sp>
      <p:pic>
        <p:nvPicPr>
          <p:cNvPr id="696" name="Google Shape;696;g83f8a2b9d6_5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75" y="1747050"/>
            <a:ext cx="5674275" cy="36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83f8a2b9d6_5_90"/>
          <p:cNvPicPr preferRelativeResize="0"/>
          <p:nvPr/>
        </p:nvPicPr>
        <p:blipFill rotWithShape="1">
          <a:blip r:embed="rId4">
            <a:alphaModFix/>
          </a:blip>
          <a:srcRect b="0" l="0" r="12342" t="0"/>
          <a:stretch/>
        </p:blipFill>
        <p:spPr>
          <a:xfrm>
            <a:off x="6345375" y="1747050"/>
            <a:ext cx="4973799" cy="36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83f8a2b9d6_5_90"/>
          <p:cNvSpPr/>
          <p:nvPr/>
        </p:nvSpPr>
        <p:spPr>
          <a:xfrm>
            <a:off x="6987700" y="2281550"/>
            <a:ext cx="7302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83f8a2b9d6_5_90"/>
          <p:cNvSpPr/>
          <p:nvPr/>
        </p:nvSpPr>
        <p:spPr>
          <a:xfrm>
            <a:off x="1085650" y="2600200"/>
            <a:ext cx="7302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83f8a2b9d6_5_90"/>
          <p:cNvSpPr/>
          <p:nvPr/>
        </p:nvSpPr>
        <p:spPr>
          <a:xfrm>
            <a:off x="1002525" y="4332000"/>
            <a:ext cx="7302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83f8a2b9d6_5_90"/>
          <p:cNvSpPr/>
          <p:nvPr/>
        </p:nvSpPr>
        <p:spPr>
          <a:xfrm>
            <a:off x="6987700" y="4027225"/>
            <a:ext cx="7302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3f8a2b9d6_5_127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Model Selection -- Word Embed</a:t>
            </a:r>
            <a:endParaRPr/>
          </a:p>
        </p:txBody>
      </p:sp>
      <p:pic>
        <p:nvPicPr>
          <p:cNvPr id="707" name="Google Shape;707;g83f8a2b9d6_5_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75" y="1747050"/>
            <a:ext cx="5763498" cy="312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83f8a2b9d6_5_127"/>
          <p:cNvPicPr preferRelativeResize="0"/>
          <p:nvPr/>
        </p:nvPicPr>
        <p:blipFill rotWithShape="1">
          <a:blip r:embed="rId4">
            <a:alphaModFix/>
          </a:blip>
          <a:srcRect b="0" l="0" r="12541" t="0"/>
          <a:stretch/>
        </p:blipFill>
        <p:spPr>
          <a:xfrm>
            <a:off x="6288825" y="1747050"/>
            <a:ext cx="5040791" cy="312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83f8a2b9d6_5_127"/>
          <p:cNvSpPr/>
          <p:nvPr/>
        </p:nvSpPr>
        <p:spPr>
          <a:xfrm>
            <a:off x="1016375" y="2530925"/>
            <a:ext cx="7986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83f8a2b9d6_5_127"/>
          <p:cNvSpPr/>
          <p:nvPr/>
        </p:nvSpPr>
        <p:spPr>
          <a:xfrm>
            <a:off x="7001550" y="2849600"/>
            <a:ext cx="660000" cy="24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3f8a2b9d6_5_48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Hierarchical Structure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g83f8a2b9d6_5_48"/>
          <p:cNvSpPr/>
          <p:nvPr/>
        </p:nvSpPr>
        <p:spPr>
          <a:xfrm>
            <a:off x="4889537" y="1298750"/>
            <a:ext cx="1681200" cy="559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17" name="Google Shape;717;g83f8a2b9d6_5_48"/>
          <p:cNvSpPr/>
          <p:nvPr/>
        </p:nvSpPr>
        <p:spPr>
          <a:xfrm>
            <a:off x="8309780" y="3880720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Kitchen &amp; Dining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8" name="Google Shape;718;g83f8a2b9d6_5_48"/>
          <p:cNvSpPr/>
          <p:nvPr/>
        </p:nvSpPr>
        <p:spPr>
          <a:xfrm>
            <a:off x="5850953" y="3880792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 Decor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9" name="Google Shape;719;g83f8a2b9d6_5_48"/>
          <p:cNvSpPr/>
          <p:nvPr/>
        </p:nvSpPr>
        <p:spPr>
          <a:xfrm>
            <a:off x="3392142" y="3880792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Appliances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0" name="Google Shape;720;g83f8a2b9d6_5_48"/>
          <p:cNvSpPr/>
          <p:nvPr/>
        </p:nvSpPr>
        <p:spPr>
          <a:xfrm>
            <a:off x="933300" y="3880720"/>
            <a:ext cx="1681200" cy="559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Furniture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1" name="Google Shape;721;g83f8a2b9d6_5_48"/>
          <p:cNvSpPr/>
          <p:nvPr/>
        </p:nvSpPr>
        <p:spPr>
          <a:xfrm>
            <a:off x="4889537" y="2362180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Home, Furniture &amp; Appliances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722" name="Google Shape;722;g83f8a2b9d6_5_48"/>
          <p:cNvCxnSpPr>
            <a:stCxn id="716" idx="2"/>
            <a:endCxn id="721" idx="0"/>
          </p:cNvCxnSpPr>
          <p:nvPr/>
        </p:nvCxnSpPr>
        <p:spPr>
          <a:xfrm flipH="1" rot="-5400000">
            <a:off x="5478587" y="2110100"/>
            <a:ext cx="503700" cy="6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g83f8a2b9d6_5_48"/>
          <p:cNvCxnSpPr>
            <a:stCxn id="721" idx="2"/>
            <a:endCxn id="719" idx="0"/>
          </p:cNvCxnSpPr>
          <p:nvPr/>
        </p:nvCxnSpPr>
        <p:spPr>
          <a:xfrm rot="5400000">
            <a:off x="4502087" y="2652730"/>
            <a:ext cx="958800" cy="14973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g83f8a2b9d6_5_48"/>
          <p:cNvCxnSpPr>
            <a:stCxn id="721" idx="2"/>
            <a:endCxn id="720" idx="0"/>
          </p:cNvCxnSpPr>
          <p:nvPr/>
        </p:nvCxnSpPr>
        <p:spPr>
          <a:xfrm rot="5400000">
            <a:off x="3272687" y="1423330"/>
            <a:ext cx="958800" cy="395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g83f8a2b9d6_5_48"/>
          <p:cNvCxnSpPr>
            <a:stCxn id="721" idx="2"/>
            <a:endCxn id="718" idx="0"/>
          </p:cNvCxnSpPr>
          <p:nvPr/>
        </p:nvCxnSpPr>
        <p:spPr>
          <a:xfrm flipH="1" rot="-5400000">
            <a:off x="5731487" y="2920630"/>
            <a:ext cx="958800" cy="9615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g83f8a2b9d6_5_48"/>
          <p:cNvCxnSpPr>
            <a:stCxn id="721" idx="2"/>
            <a:endCxn id="717" idx="0"/>
          </p:cNvCxnSpPr>
          <p:nvPr/>
        </p:nvCxnSpPr>
        <p:spPr>
          <a:xfrm flipH="1" rot="-5400000">
            <a:off x="6960887" y="1691230"/>
            <a:ext cx="958800" cy="342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7" name="Google Shape;727;g83f8a2b9d6_5_48"/>
          <p:cNvSpPr/>
          <p:nvPr/>
        </p:nvSpPr>
        <p:spPr>
          <a:xfrm>
            <a:off x="933300" y="4440483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Desks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Chairs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TV Stands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Sofa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Mattresses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Bed Frames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Bookcases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g83f8a2b9d6_5_48"/>
          <p:cNvSpPr/>
          <p:nvPr/>
        </p:nvSpPr>
        <p:spPr>
          <a:xfrm>
            <a:off x="3392142" y="4440770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Vacuums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Microwaves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Fridge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Dishwashers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Washer &amp; Dryers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Small Kitchen Appliances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Ovens &amp; Ranges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g83f8a2b9d6_5_48"/>
          <p:cNvSpPr/>
          <p:nvPr/>
        </p:nvSpPr>
        <p:spPr>
          <a:xfrm>
            <a:off x="5850953" y="4440519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Wall Art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Candles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Rugs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Throw Pillows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Curtains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Lightings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Mirrors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g83f8a2b9d6_5_48"/>
          <p:cNvSpPr/>
          <p:nvPr/>
        </p:nvSpPr>
        <p:spPr>
          <a:xfrm>
            <a:off x="8309780" y="4440447"/>
            <a:ext cx="1681200" cy="19338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Dinnerware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Cookware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Food Storage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Tools &amp; Gadgets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Barware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Cutlery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• Flatware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g83f8a2b9d6_5_48"/>
          <p:cNvSpPr/>
          <p:nvPr/>
        </p:nvSpPr>
        <p:spPr>
          <a:xfrm>
            <a:off x="6691799" y="1880692"/>
            <a:ext cx="2010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83f8a2b9d6_5_48"/>
          <p:cNvSpPr txBox="1"/>
          <p:nvPr/>
        </p:nvSpPr>
        <p:spPr>
          <a:xfrm>
            <a:off x="6828144" y="1892392"/>
            <a:ext cx="8409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A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3" name="Google Shape;733;g83f8a2b9d6_5_48"/>
          <p:cNvSpPr/>
          <p:nvPr/>
        </p:nvSpPr>
        <p:spPr>
          <a:xfrm>
            <a:off x="6691799" y="2880724"/>
            <a:ext cx="2010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83f8a2b9d6_5_48"/>
          <p:cNvSpPr txBox="1"/>
          <p:nvPr/>
        </p:nvSpPr>
        <p:spPr>
          <a:xfrm>
            <a:off x="6828144" y="2892424"/>
            <a:ext cx="107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H1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g83f8a2b9d6_5_48"/>
          <p:cNvSpPr/>
          <p:nvPr/>
        </p:nvSpPr>
        <p:spPr>
          <a:xfrm>
            <a:off x="2018621" y="4366085"/>
            <a:ext cx="2010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83f8a2b9d6_5_48"/>
          <p:cNvSpPr txBox="1"/>
          <p:nvPr/>
        </p:nvSpPr>
        <p:spPr>
          <a:xfrm>
            <a:off x="2154966" y="4377784"/>
            <a:ext cx="107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H2A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g83f8a2b9d6_5_48"/>
          <p:cNvSpPr/>
          <p:nvPr/>
        </p:nvSpPr>
        <p:spPr>
          <a:xfrm>
            <a:off x="4517422" y="4366067"/>
            <a:ext cx="2010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83f8a2b9d6_5_48"/>
          <p:cNvSpPr txBox="1"/>
          <p:nvPr/>
        </p:nvSpPr>
        <p:spPr>
          <a:xfrm>
            <a:off x="4653766" y="4377766"/>
            <a:ext cx="107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H2B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g83f8a2b9d6_5_48"/>
          <p:cNvSpPr/>
          <p:nvPr/>
        </p:nvSpPr>
        <p:spPr>
          <a:xfrm>
            <a:off x="6892936" y="4366067"/>
            <a:ext cx="2010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83f8a2b9d6_5_48"/>
          <p:cNvSpPr txBox="1"/>
          <p:nvPr/>
        </p:nvSpPr>
        <p:spPr>
          <a:xfrm>
            <a:off x="7029280" y="4377766"/>
            <a:ext cx="107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H2C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g83f8a2b9d6_5_48"/>
          <p:cNvSpPr/>
          <p:nvPr/>
        </p:nvSpPr>
        <p:spPr>
          <a:xfrm>
            <a:off x="9582748" y="4366067"/>
            <a:ext cx="201000" cy="481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83f8a2b9d6_5_48"/>
          <p:cNvSpPr txBox="1"/>
          <p:nvPr/>
        </p:nvSpPr>
        <p:spPr>
          <a:xfrm>
            <a:off x="9719092" y="4377766"/>
            <a:ext cx="107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H2D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3" name="Google Shape;743;g83f8a2b9d6_5_48"/>
          <p:cNvSpPr/>
          <p:nvPr/>
        </p:nvSpPr>
        <p:spPr>
          <a:xfrm>
            <a:off x="782937" y="2354830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Beauty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44" name="Google Shape;744;g83f8a2b9d6_5_48"/>
          <p:cNvSpPr/>
          <p:nvPr/>
        </p:nvSpPr>
        <p:spPr>
          <a:xfrm>
            <a:off x="7047299" y="2334443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Food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45" name="Google Shape;745;g83f8a2b9d6_5_48"/>
          <p:cNvSpPr/>
          <p:nvPr/>
        </p:nvSpPr>
        <p:spPr>
          <a:xfrm>
            <a:off x="2836237" y="2354830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Electronics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46" name="Google Shape;746;g83f8a2b9d6_5_48"/>
          <p:cNvSpPr/>
          <p:nvPr/>
        </p:nvSpPr>
        <p:spPr>
          <a:xfrm>
            <a:off x="9067187" y="2334455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Garden &amp; Patio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747" name="Google Shape;747;g83f8a2b9d6_5_48"/>
          <p:cNvSpPr/>
          <p:nvPr/>
        </p:nvSpPr>
        <p:spPr>
          <a:xfrm>
            <a:off x="10879800" y="1892399"/>
            <a:ext cx="201000" cy="3681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83f8a2b9d6_5_48"/>
          <p:cNvSpPr txBox="1"/>
          <p:nvPr/>
        </p:nvSpPr>
        <p:spPr>
          <a:xfrm>
            <a:off x="11120467" y="2914316"/>
            <a:ext cx="1077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latin typeface="Lato"/>
                <a:ea typeface="Lato"/>
                <a:cs typeface="Lato"/>
                <a:sym typeface="Lato"/>
              </a:rPr>
              <a:t>Model S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3f8a2b9d6_11_666"/>
          <p:cNvSpPr/>
          <p:nvPr/>
        </p:nvSpPr>
        <p:spPr>
          <a:xfrm>
            <a:off x="0" y="0"/>
            <a:ext cx="6483000" cy="6854400"/>
          </a:xfrm>
          <a:prstGeom prst="rect">
            <a:avLst/>
          </a:prstGeom>
          <a:gradFill>
            <a:gsLst>
              <a:gs pos="0">
                <a:srgbClr val="4472C3">
                  <a:alpha val="81960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323F4F"/>
              </a:gs>
              <a:gs pos="100000">
                <a:srgbClr val="323F4F"/>
              </a:gs>
            </a:gsLst>
            <a:lin ang="419989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g83f8a2b9d6_11_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83f8a2b9d6_11_666"/>
          <p:cNvSpPr txBox="1"/>
          <p:nvPr/>
        </p:nvSpPr>
        <p:spPr>
          <a:xfrm>
            <a:off x="6006924" y="1855724"/>
            <a:ext cx="49779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-US" sz="5400">
                <a:latin typeface="Roboto"/>
                <a:ea typeface="Roboto"/>
                <a:cs typeface="Roboto"/>
                <a:sym typeface="Roboto"/>
              </a:rPr>
              <a:t>Product Item Structure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g83f8a2b9d6_11_666"/>
          <p:cNvSpPr/>
          <p:nvPr/>
        </p:nvSpPr>
        <p:spPr>
          <a:xfrm>
            <a:off x="1763882" y="0"/>
            <a:ext cx="3880989" cy="2206512"/>
          </a:xfrm>
          <a:custGeom>
            <a:rect b="b" l="l" r="r" t="t"/>
            <a:pathLst>
              <a:path extrusionOk="0" h="2251543" w="396019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B3C6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g83f8a2b9d6_11_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9813" y="355223"/>
            <a:ext cx="2989126" cy="8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83f8a2b9d6_11_666"/>
          <p:cNvSpPr/>
          <p:nvPr/>
        </p:nvSpPr>
        <p:spPr>
          <a:xfrm>
            <a:off x="0" y="2912701"/>
            <a:ext cx="4942589" cy="3945299"/>
          </a:xfrm>
          <a:custGeom>
            <a:rect b="b" l="l" r="r" t="t"/>
            <a:pathLst>
              <a:path extrusionOk="0" h="3945299" w="494258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rgbClr val="B3C6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g83f8a2b9d6_11_6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007" y="4851048"/>
            <a:ext cx="3759106" cy="121231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83f8a2b9d6_11_666"/>
          <p:cNvSpPr txBox="1"/>
          <p:nvPr/>
        </p:nvSpPr>
        <p:spPr>
          <a:xfrm>
            <a:off x="6007065" y="3557587"/>
            <a:ext cx="4977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Junhong Xu, Palakh Gupta, Sichun Zuo, Shivank Sood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Prof. Tejwansh Anand, Prof. Daniel Mitchell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4" name="Google Shape;464;g83f8a2b9d6_11_666"/>
          <p:cNvCxnSpPr/>
          <p:nvPr/>
        </p:nvCxnSpPr>
        <p:spPr>
          <a:xfrm>
            <a:off x="7068542" y="3400429"/>
            <a:ext cx="263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7fd63ebb15_1_17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Results</a:t>
            </a:r>
            <a:endParaRPr/>
          </a:p>
        </p:txBody>
      </p:sp>
      <p:sp>
        <p:nvSpPr>
          <p:cNvPr id="754" name="Google Shape;754;g7fd63ebb15_1_17"/>
          <p:cNvSpPr txBox="1"/>
          <p:nvPr/>
        </p:nvSpPr>
        <p:spPr>
          <a:xfrm>
            <a:off x="592050" y="2496500"/>
            <a:ext cx="23583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Accuracy: 0.898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F1 Score: 0.897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5" name="Google Shape;755;g7fd63ebb15_1_1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000" y="1055775"/>
            <a:ext cx="9207598" cy="534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3f8a2b9d6_3_2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Results - Electronics (Category 0)</a:t>
            </a:r>
            <a:endParaRPr/>
          </a:p>
        </p:txBody>
      </p:sp>
      <p:sp>
        <p:nvSpPr>
          <p:cNvPr id="761" name="Google Shape;761;g83f8a2b9d6_3_2"/>
          <p:cNvSpPr txBox="1"/>
          <p:nvPr/>
        </p:nvSpPr>
        <p:spPr>
          <a:xfrm>
            <a:off x="592050" y="2496500"/>
            <a:ext cx="38484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All products predicted as 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Electronics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” category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Accuracy: 0.95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F1 Score: 0.99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2" name="Google Shape;762;g83f8a2b9d6_3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850" y="1055779"/>
            <a:ext cx="6233762" cy="564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83f8a2b9d6_3_2"/>
          <p:cNvSpPr/>
          <p:nvPr/>
        </p:nvSpPr>
        <p:spPr>
          <a:xfrm>
            <a:off x="9246000" y="2392375"/>
            <a:ext cx="730200" cy="77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3f8a2b9d6_3_18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Results - </a:t>
            </a: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Electronics</a:t>
            </a: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(Category 1)</a:t>
            </a:r>
            <a:endParaRPr/>
          </a:p>
        </p:txBody>
      </p:sp>
      <p:sp>
        <p:nvSpPr>
          <p:cNvPr id="769" name="Google Shape;769;g83f8a2b9d6_3_18"/>
          <p:cNvSpPr txBox="1"/>
          <p:nvPr/>
        </p:nvSpPr>
        <p:spPr>
          <a:xfrm>
            <a:off x="592050" y="2496500"/>
            <a:ext cx="38484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All products predicted as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Computers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”,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Home Audio &amp; Theater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”,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Printers &amp; Supplies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, or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TV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”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Accuracy: 0.91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F1 Score: 0.98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0" name="Google Shape;770;g83f8a2b9d6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850" y="1055779"/>
            <a:ext cx="5996933" cy="564982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g83f8a2b9d6_3_18"/>
          <p:cNvSpPr/>
          <p:nvPr/>
        </p:nvSpPr>
        <p:spPr>
          <a:xfrm>
            <a:off x="5308775" y="2141300"/>
            <a:ext cx="5229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83f8a2b9d6_3_18"/>
          <p:cNvSpPr/>
          <p:nvPr/>
        </p:nvSpPr>
        <p:spPr>
          <a:xfrm>
            <a:off x="4923950" y="2901200"/>
            <a:ext cx="9078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83f8a2b9d6_3_18"/>
          <p:cNvSpPr/>
          <p:nvPr/>
        </p:nvSpPr>
        <p:spPr>
          <a:xfrm>
            <a:off x="5062100" y="4760700"/>
            <a:ext cx="7698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83f8a2b9d6_3_18"/>
          <p:cNvSpPr/>
          <p:nvPr/>
        </p:nvSpPr>
        <p:spPr>
          <a:xfrm>
            <a:off x="5614675" y="5288075"/>
            <a:ext cx="2172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3f8a2b9d6_3_27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Predictive Modeling: Results - </a:t>
            </a: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Electronics</a:t>
            </a: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(Category 2)</a:t>
            </a:r>
            <a:endParaRPr/>
          </a:p>
        </p:txBody>
      </p:sp>
      <p:sp>
        <p:nvSpPr>
          <p:cNvPr id="780" name="Google Shape;780;g83f8a2b9d6_3_27"/>
          <p:cNvSpPr txBox="1"/>
          <p:nvPr/>
        </p:nvSpPr>
        <p:spPr>
          <a:xfrm>
            <a:off x="592050" y="2496500"/>
            <a:ext cx="38484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All products predicted under the “</a:t>
            </a:r>
            <a:r>
              <a:rPr b="1" lang="en-US" sz="1800">
                <a:latin typeface="Roboto"/>
                <a:ea typeface="Roboto"/>
                <a:cs typeface="Roboto"/>
                <a:sym typeface="Roboto"/>
              </a:rPr>
              <a:t>Computer</a:t>
            </a: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” category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Accuracy: 0.91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F1 Score: 0.95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1" name="Google Shape;781;g83f8a2b9d6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650" y="957104"/>
            <a:ext cx="5895790" cy="5649821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83f8a2b9d6_3_27"/>
          <p:cNvSpPr/>
          <p:nvPr/>
        </p:nvSpPr>
        <p:spPr>
          <a:xfrm>
            <a:off x="4726600" y="2457050"/>
            <a:ext cx="9669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83f8a2b9d6_3_27"/>
          <p:cNvSpPr/>
          <p:nvPr/>
        </p:nvSpPr>
        <p:spPr>
          <a:xfrm>
            <a:off x="5298925" y="3231125"/>
            <a:ext cx="3945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83f8a2b9d6_3_27"/>
          <p:cNvSpPr/>
          <p:nvPr/>
        </p:nvSpPr>
        <p:spPr>
          <a:xfrm>
            <a:off x="5298925" y="3847300"/>
            <a:ext cx="3945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83f8a2b9d6_3_27"/>
          <p:cNvSpPr/>
          <p:nvPr/>
        </p:nvSpPr>
        <p:spPr>
          <a:xfrm>
            <a:off x="5012750" y="4868075"/>
            <a:ext cx="6807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83f8a2b9d6_3_27"/>
          <p:cNvSpPr/>
          <p:nvPr/>
        </p:nvSpPr>
        <p:spPr>
          <a:xfrm>
            <a:off x="5298950" y="4463475"/>
            <a:ext cx="394500" cy="22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83f8a2b9d6_9_94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237D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g83f8a2b9d6_9_94"/>
          <p:cNvSpPr txBox="1"/>
          <p:nvPr>
            <p:ph type="title"/>
          </p:nvPr>
        </p:nvSpPr>
        <p:spPr>
          <a:xfrm>
            <a:off x="863029" y="1012004"/>
            <a:ext cx="34161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Agenda</a:t>
            </a:r>
            <a:endParaRPr/>
          </a:p>
        </p:txBody>
      </p:sp>
      <p:grpSp>
        <p:nvGrpSpPr>
          <p:cNvPr id="793" name="Google Shape;793;g83f8a2b9d6_9_94"/>
          <p:cNvGrpSpPr/>
          <p:nvPr/>
        </p:nvGrpSpPr>
        <p:grpSpPr>
          <a:xfrm>
            <a:off x="5194300" y="472827"/>
            <a:ext cx="6513702" cy="5881561"/>
            <a:chOff x="0" y="1903"/>
            <a:chExt cx="6513702" cy="5881561"/>
          </a:xfrm>
        </p:grpSpPr>
        <p:sp>
          <p:nvSpPr>
            <p:cNvPr id="794" name="Google Shape;794;g83f8a2b9d6_9_94"/>
            <p:cNvSpPr/>
            <p:nvPr/>
          </p:nvSpPr>
          <p:spPr>
            <a:xfrm>
              <a:off x="0" y="1903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83f8a2b9d6_9_94"/>
            <p:cNvSpPr/>
            <p:nvPr/>
          </p:nvSpPr>
          <p:spPr>
            <a:xfrm>
              <a:off x="245405" y="184436"/>
              <a:ext cx="446100" cy="4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83f8a2b9d6_9_94"/>
            <p:cNvSpPr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83f8a2b9d6_9_94"/>
            <p:cNvSpPr txBox="1"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 intent</a:t>
              </a:r>
              <a:endParaRPr/>
            </a:p>
          </p:txBody>
        </p:sp>
        <p:sp>
          <p:nvSpPr>
            <p:cNvPr id="798" name="Google Shape;798;g83f8a2b9d6_9_94"/>
            <p:cNvSpPr/>
            <p:nvPr/>
          </p:nvSpPr>
          <p:spPr>
            <a:xfrm>
              <a:off x="0" y="1015975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83f8a2b9d6_9_94"/>
            <p:cNvSpPr/>
            <p:nvPr/>
          </p:nvSpPr>
          <p:spPr>
            <a:xfrm>
              <a:off x="245405" y="1198508"/>
              <a:ext cx="446100" cy="44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83f8a2b9d6_9_94"/>
            <p:cNvSpPr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83f8a2b9d6_9_94"/>
            <p:cNvSpPr txBox="1"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/>
            </a:p>
          </p:txBody>
        </p:sp>
        <p:sp>
          <p:nvSpPr>
            <p:cNvPr id="802" name="Google Shape;802;g83f8a2b9d6_9_94"/>
            <p:cNvSpPr/>
            <p:nvPr/>
          </p:nvSpPr>
          <p:spPr>
            <a:xfrm>
              <a:off x="0" y="2030048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83f8a2b9d6_9_94"/>
            <p:cNvSpPr/>
            <p:nvPr/>
          </p:nvSpPr>
          <p:spPr>
            <a:xfrm>
              <a:off x="245405" y="2212581"/>
              <a:ext cx="446100" cy="4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83f8a2b9d6_9_94"/>
            <p:cNvSpPr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83f8a2b9d6_9_94"/>
            <p:cNvSpPr txBox="1"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Approach &amp; Methodology</a:t>
              </a:r>
              <a:endParaRPr/>
            </a:p>
          </p:txBody>
        </p:sp>
        <p:sp>
          <p:nvSpPr>
            <p:cNvPr id="806" name="Google Shape;806;g83f8a2b9d6_9_94"/>
            <p:cNvSpPr/>
            <p:nvPr/>
          </p:nvSpPr>
          <p:spPr>
            <a:xfrm>
              <a:off x="0" y="3044120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83f8a2b9d6_9_94"/>
            <p:cNvSpPr/>
            <p:nvPr/>
          </p:nvSpPr>
          <p:spPr>
            <a:xfrm>
              <a:off x="245405" y="3226653"/>
              <a:ext cx="446100" cy="446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83f8a2b9d6_9_94"/>
            <p:cNvSpPr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g83f8a2b9d6_9_94"/>
            <p:cNvSpPr txBox="1"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Execution &amp; Change Management</a:t>
              </a:r>
              <a:endParaRPr/>
            </a:p>
          </p:txBody>
        </p:sp>
        <p:sp>
          <p:nvSpPr>
            <p:cNvPr id="810" name="Google Shape;810;g83f8a2b9d6_9_94"/>
            <p:cNvSpPr/>
            <p:nvPr/>
          </p:nvSpPr>
          <p:spPr>
            <a:xfrm>
              <a:off x="0" y="4058192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g83f8a2b9d6_9_94"/>
            <p:cNvSpPr/>
            <p:nvPr/>
          </p:nvSpPr>
          <p:spPr>
            <a:xfrm>
              <a:off x="245405" y="4240725"/>
              <a:ext cx="446100" cy="446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g83f8a2b9d6_9_94"/>
            <p:cNvSpPr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g83f8a2b9d6_9_94"/>
            <p:cNvSpPr txBox="1"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  <p:sp>
          <p:nvSpPr>
            <p:cNvPr id="814" name="Google Shape;814;g83f8a2b9d6_9_94"/>
            <p:cNvSpPr/>
            <p:nvPr/>
          </p:nvSpPr>
          <p:spPr>
            <a:xfrm>
              <a:off x="0" y="5072264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83f8a2b9d6_9_94"/>
            <p:cNvSpPr/>
            <p:nvPr/>
          </p:nvSpPr>
          <p:spPr>
            <a:xfrm>
              <a:off x="245405" y="5254797"/>
              <a:ext cx="446100" cy="446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83f8a2b9d6_9_94"/>
            <p:cNvSpPr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83f8a2b9d6_9_94"/>
            <p:cNvSpPr txBox="1"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3f8a2b9d6_9_30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Product Path Generator</a:t>
            </a:r>
            <a:endParaRPr/>
          </a:p>
        </p:txBody>
      </p:sp>
      <p:pic>
        <p:nvPicPr>
          <p:cNvPr id="823" name="Google Shape;823;g83f8a2b9d6_9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5" y="2110662"/>
            <a:ext cx="2672700" cy="22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g83f8a2b9d6_9_30"/>
          <p:cNvSpPr txBox="1"/>
          <p:nvPr/>
        </p:nvSpPr>
        <p:spPr>
          <a:xfrm>
            <a:off x="435575" y="4377138"/>
            <a:ext cx="34635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FIXBODY Nail Clipper Set – Black Stainless Steel Fingernails &amp; Toenails Clippers &amp; Nail File Sharp Nail Cutter with Leather Case, Set of 3 (Straight &amp; Curved)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5" name="Google Shape;825;g83f8a2b9d6_9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125" y="2334668"/>
            <a:ext cx="2012613" cy="2099719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g83f8a2b9d6_9_30"/>
          <p:cNvSpPr txBox="1"/>
          <p:nvPr/>
        </p:nvSpPr>
        <p:spPr>
          <a:xfrm>
            <a:off x="4145800" y="4574488"/>
            <a:ext cx="32814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Doritos Nacho Cheese Flavored Tortilla Chips, 1 oz (Pack of 40)</a:t>
            </a:r>
            <a:endParaRPr sz="1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7" name="Google Shape;827;g83f8a2b9d6_9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0925" y="2184459"/>
            <a:ext cx="3281525" cy="2348481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g83f8a2b9d6_9_30"/>
          <p:cNvSpPr txBox="1"/>
          <p:nvPr/>
        </p:nvSpPr>
        <p:spPr>
          <a:xfrm>
            <a:off x="7530400" y="4633688"/>
            <a:ext cx="39669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Dell XPS 13 9380 13.3" Notebook - 1920 X 1080 - Core I5-8265U - 8GB RAM - 256GB SSD - Platinum Silver, Carbon Black</a:t>
            </a:r>
            <a:endParaRPr sz="11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9" name="Google Shape;829;g83f8a2b9d6_9_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575" y="5536225"/>
            <a:ext cx="64198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g83f8a2b9d6_9_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03175" y="5455263"/>
            <a:ext cx="30861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83f8a2b9d6_9_30"/>
          <p:cNvSpPr/>
          <p:nvPr/>
        </p:nvSpPr>
        <p:spPr>
          <a:xfrm>
            <a:off x="7062500" y="5669238"/>
            <a:ext cx="1233600" cy="27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83f8a2b9d6_9_30"/>
          <p:cNvSpPr/>
          <p:nvPr/>
        </p:nvSpPr>
        <p:spPr>
          <a:xfrm>
            <a:off x="2386174" y="1234168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USE_Encoder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3" name="Google Shape;833;g83f8a2b9d6_9_30"/>
          <p:cNvSpPr/>
          <p:nvPr/>
        </p:nvSpPr>
        <p:spPr>
          <a:xfrm>
            <a:off x="4181132" y="1430213"/>
            <a:ext cx="5742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g83f8a2b9d6_9_30"/>
          <p:cNvSpPr/>
          <p:nvPr/>
        </p:nvSpPr>
        <p:spPr>
          <a:xfrm>
            <a:off x="4869074" y="1234168"/>
            <a:ext cx="16812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Model_Maker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5" name="Google Shape;835;g83f8a2b9d6_9_30"/>
          <p:cNvSpPr/>
          <p:nvPr/>
        </p:nvSpPr>
        <p:spPr>
          <a:xfrm>
            <a:off x="7351975" y="1234163"/>
            <a:ext cx="1833300" cy="559800"/>
          </a:xfrm>
          <a:prstGeom prst="rect">
            <a:avLst/>
          </a:prstGeom>
          <a:solidFill>
            <a:srgbClr val="237D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Product_Path_Generator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36" name="Google Shape;836;g83f8a2b9d6_9_30"/>
          <p:cNvSpPr/>
          <p:nvPr/>
        </p:nvSpPr>
        <p:spPr>
          <a:xfrm>
            <a:off x="6664020" y="1430213"/>
            <a:ext cx="5742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g83f8a2b9d6_9_30"/>
          <p:cNvSpPr/>
          <p:nvPr/>
        </p:nvSpPr>
        <p:spPr>
          <a:xfrm>
            <a:off x="247212" y="1234168"/>
            <a:ext cx="1681200" cy="55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Product Names</a:t>
            </a:r>
            <a:endParaRPr sz="1200"/>
          </a:p>
        </p:txBody>
      </p:sp>
      <p:sp>
        <p:nvSpPr>
          <p:cNvPr id="838" name="Google Shape;838;g83f8a2b9d6_9_30"/>
          <p:cNvSpPr/>
          <p:nvPr/>
        </p:nvSpPr>
        <p:spPr>
          <a:xfrm>
            <a:off x="1706670" y="1430213"/>
            <a:ext cx="5742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g83f8a2b9d6_9_30"/>
          <p:cNvSpPr/>
          <p:nvPr/>
        </p:nvSpPr>
        <p:spPr>
          <a:xfrm>
            <a:off x="9299020" y="1430213"/>
            <a:ext cx="574200" cy="1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83f8a2b9d6_9_30"/>
          <p:cNvSpPr txBox="1"/>
          <p:nvPr/>
        </p:nvSpPr>
        <p:spPr>
          <a:xfrm>
            <a:off x="9873225" y="1310950"/>
            <a:ext cx="19044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Product Category Paths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74a2b95547_3_9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Similar(Semantically) Product Finder</a:t>
            </a:r>
            <a:endParaRPr/>
          </a:p>
        </p:txBody>
      </p:sp>
      <p:pic>
        <p:nvPicPr>
          <p:cNvPr id="846" name="Google Shape;846;g74a2b95547_3_9" title="Embedding projector - visualization of high-dimensional data - Google Chrome 2020-04-22 20-07-3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687" y="2125706"/>
            <a:ext cx="5828624" cy="43714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7" name="Google Shape;847;g74a2b95547_3_9"/>
          <p:cNvSpPr txBox="1"/>
          <p:nvPr/>
        </p:nvSpPr>
        <p:spPr>
          <a:xfrm>
            <a:off x="598175" y="1135150"/>
            <a:ext cx="10828500" cy="34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TensorFlow Embedding Projector </a:t>
            </a:r>
            <a:endParaRPr sz="1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(Word Embedding Method: Universal Sentence Encoder , Dimension Reduction: PCA)</a:t>
            </a:r>
            <a:endParaRPr sz="1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8" name="Google Shape;848;g74a2b95547_3_9"/>
          <p:cNvSpPr txBox="1"/>
          <p:nvPr/>
        </p:nvSpPr>
        <p:spPr>
          <a:xfrm>
            <a:off x="641675" y="6149475"/>
            <a:ext cx="553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83f8a2b9d6_8_6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Similar(Semantically) Product Finder</a:t>
            </a:r>
            <a:endParaRPr/>
          </a:p>
        </p:txBody>
      </p:sp>
      <p:sp>
        <p:nvSpPr>
          <p:cNvPr id="854" name="Google Shape;854;g83f8a2b9d6_8_6"/>
          <p:cNvSpPr txBox="1"/>
          <p:nvPr/>
        </p:nvSpPr>
        <p:spPr>
          <a:xfrm>
            <a:off x="547775" y="1114613"/>
            <a:ext cx="108285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741B47"/>
                </a:solidFill>
                <a:latin typeface="Alfa Slab One"/>
                <a:ea typeface="Alfa Slab One"/>
                <a:cs typeface="Alfa Slab One"/>
                <a:sym typeface="Alfa Slab One"/>
              </a:rPr>
              <a:t>Searching, Navigating and Analysing Similar products </a:t>
            </a:r>
            <a:endParaRPr sz="1800">
              <a:solidFill>
                <a:srgbClr val="741B47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5" name="Google Shape;855;g83f8a2b9d6_8_6"/>
          <p:cNvSpPr txBox="1"/>
          <p:nvPr/>
        </p:nvSpPr>
        <p:spPr>
          <a:xfrm>
            <a:off x="641675" y="6149475"/>
            <a:ext cx="5534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g83f8a2b9d6_8_6"/>
          <p:cNvSpPr txBox="1"/>
          <p:nvPr/>
        </p:nvSpPr>
        <p:spPr>
          <a:xfrm>
            <a:off x="9144000" y="3916950"/>
            <a:ext cx="77001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7" name="Google Shape;857;g83f8a2b9d6_8_6" title="Embedding projector - visualization of high-dimensional data - Google Chrome 2020-04-22 20-24-0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113" y="1673538"/>
            <a:ext cx="5828626" cy="437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83f8a2b9d6_9_124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237D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83f8a2b9d6_9_124"/>
          <p:cNvSpPr txBox="1"/>
          <p:nvPr>
            <p:ph type="title"/>
          </p:nvPr>
        </p:nvSpPr>
        <p:spPr>
          <a:xfrm>
            <a:off x="863029" y="1012004"/>
            <a:ext cx="34161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Agenda</a:t>
            </a:r>
            <a:endParaRPr/>
          </a:p>
        </p:txBody>
      </p:sp>
      <p:grpSp>
        <p:nvGrpSpPr>
          <p:cNvPr id="864" name="Google Shape;864;g83f8a2b9d6_9_124"/>
          <p:cNvGrpSpPr/>
          <p:nvPr/>
        </p:nvGrpSpPr>
        <p:grpSpPr>
          <a:xfrm>
            <a:off x="5194300" y="472827"/>
            <a:ext cx="6513702" cy="5881561"/>
            <a:chOff x="0" y="1903"/>
            <a:chExt cx="6513702" cy="5881561"/>
          </a:xfrm>
        </p:grpSpPr>
        <p:sp>
          <p:nvSpPr>
            <p:cNvPr id="865" name="Google Shape;865;g83f8a2b9d6_9_124"/>
            <p:cNvSpPr/>
            <p:nvPr/>
          </p:nvSpPr>
          <p:spPr>
            <a:xfrm>
              <a:off x="0" y="1903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83f8a2b9d6_9_124"/>
            <p:cNvSpPr/>
            <p:nvPr/>
          </p:nvSpPr>
          <p:spPr>
            <a:xfrm>
              <a:off x="245405" y="184436"/>
              <a:ext cx="446100" cy="4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83f8a2b9d6_9_124"/>
            <p:cNvSpPr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83f8a2b9d6_9_124"/>
            <p:cNvSpPr txBox="1"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 intent</a:t>
              </a:r>
              <a:endParaRPr/>
            </a:p>
          </p:txBody>
        </p:sp>
        <p:sp>
          <p:nvSpPr>
            <p:cNvPr id="869" name="Google Shape;869;g83f8a2b9d6_9_124"/>
            <p:cNvSpPr/>
            <p:nvPr/>
          </p:nvSpPr>
          <p:spPr>
            <a:xfrm>
              <a:off x="0" y="1015975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83f8a2b9d6_9_124"/>
            <p:cNvSpPr/>
            <p:nvPr/>
          </p:nvSpPr>
          <p:spPr>
            <a:xfrm>
              <a:off x="245405" y="1198508"/>
              <a:ext cx="446100" cy="44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83f8a2b9d6_9_124"/>
            <p:cNvSpPr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83f8a2b9d6_9_124"/>
            <p:cNvSpPr txBox="1"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/>
            </a:p>
          </p:txBody>
        </p:sp>
        <p:sp>
          <p:nvSpPr>
            <p:cNvPr id="873" name="Google Shape;873;g83f8a2b9d6_9_124"/>
            <p:cNvSpPr/>
            <p:nvPr/>
          </p:nvSpPr>
          <p:spPr>
            <a:xfrm>
              <a:off x="0" y="2030048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83f8a2b9d6_9_124"/>
            <p:cNvSpPr/>
            <p:nvPr/>
          </p:nvSpPr>
          <p:spPr>
            <a:xfrm>
              <a:off x="245405" y="2212581"/>
              <a:ext cx="446100" cy="4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83f8a2b9d6_9_124"/>
            <p:cNvSpPr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83f8a2b9d6_9_124"/>
            <p:cNvSpPr txBox="1"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Approach &amp; Methodology</a:t>
              </a:r>
              <a:endParaRPr/>
            </a:p>
          </p:txBody>
        </p:sp>
        <p:sp>
          <p:nvSpPr>
            <p:cNvPr id="877" name="Google Shape;877;g83f8a2b9d6_9_124"/>
            <p:cNvSpPr/>
            <p:nvPr/>
          </p:nvSpPr>
          <p:spPr>
            <a:xfrm>
              <a:off x="0" y="3044120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g83f8a2b9d6_9_124"/>
            <p:cNvSpPr/>
            <p:nvPr/>
          </p:nvSpPr>
          <p:spPr>
            <a:xfrm>
              <a:off x="245405" y="3226653"/>
              <a:ext cx="446100" cy="446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83f8a2b9d6_9_124"/>
            <p:cNvSpPr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83f8a2b9d6_9_124"/>
            <p:cNvSpPr txBox="1"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Execution &amp; Change Management</a:t>
              </a:r>
              <a:endParaRPr/>
            </a:p>
          </p:txBody>
        </p:sp>
        <p:sp>
          <p:nvSpPr>
            <p:cNvPr id="881" name="Google Shape;881;g83f8a2b9d6_9_124"/>
            <p:cNvSpPr/>
            <p:nvPr/>
          </p:nvSpPr>
          <p:spPr>
            <a:xfrm>
              <a:off x="0" y="4058192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g83f8a2b9d6_9_124"/>
            <p:cNvSpPr/>
            <p:nvPr/>
          </p:nvSpPr>
          <p:spPr>
            <a:xfrm>
              <a:off x="245405" y="4240725"/>
              <a:ext cx="446100" cy="446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g83f8a2b9d6_9_124"/>
            <p:cNvSpPr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g83f8a2b9d6_9_124"/>
            <p:cNvSpPr txBox="1"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  <p:sp>
          <p:nvSpPr>
            <p:cNvPr id="885" name="Google Shape;885;g83f8a2b9d6_9_124"/>
            <p:cNvSpPr/>
            <p:nvPr/>
          </p:nvSpPr>
          <p:spPr>
            <a:xfrm>
              <a:off x="0" y="5072264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g83f8a2b9d6_9_124"/>
            <p:cNvSpPr/>
            <p:nvPr/>
          </p:nvSpPr>
          <p:spPr>
            <a:xfrm>
              <a:off x="245405" y="5254797"/>
              <a:ext cx="446100" cy="446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g83f8a2b9d6_9_124"/>
            <p:cNvSpPr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83f8a2b9d6_9_124"/>
            <p:cNvSpPr txBox="1"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6"/>
          <p:cNvSpPr txBox="1"/>
          <p:nvPr/>
        </p:nvSpPr>
        <p:spPr>
          <a:xfrm>
            <a:off x="435564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Let’s recap</a:t>
            </a:r>
            <a:endParaRPr/>
          </a:p>
        </p:txBody>
      </p:sp>
      <p:sp>
        <p:nvSpPr>
          <p:cNvPr id="894" name="Google Shape;894;p16"/>
          <p:cNvSpPr txBox="1"/>
          <p:nvPr/>
        </p:nvSpPr>
        <p:spPr>
          <a:xfrm>
            <a:off x="11589144" y="6467479"/>
            <a:ext cx="5742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16"/>
          <p:cNvGrpSpPr/>
          <p:nvPr/>
        </p:nvGrpSpPr>
        <p:grpSpPr>
          <a:xfrm>
            <a:off x="1725089" y="903283"/>
            <a:ext cx="3634957" cy="3395915"/>
            <a:chOff x="1293736" y="1258050"/>
            <a:chExt cx="2726286" cy="2547000"/>
          </a:xfrm>
        </p:grpSpPr>
        <p:sp>
          <p:nvSpPr>
            <p:cNvPr id="896" name="Google Shape;896;p16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6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8" name="Google Shape;898;p16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Scraped Data and Analysis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9" name="Google Shape;899;p16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200">
                  <a:latin typeface="Roboto"/>
                  <a:ea typeface="Roboto"/>
                  <a:cs typeface="Roboto"/>
                  <a:sym typeface="Roboto"/>
                </a:rPr>
                <a:t>16,895 Products</a:t>
              </a: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 from 5 major categories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0" name="Google Shape;900;p16"/>
          <p:cNvGrpSpPr/>
          <p:nvPr/>
        </p:nvGrpSpPr>
        <p:grpSpPr>
          <a:xfrm>
            <a:off x="4271988" y="903283"/>
            <a:ext cx="3634957" cy="3395915"/>
            <a:chOff x="3203958" y="1258050"/>
            <a:chExt cx="2726286" cy="2547000"/>
          </a:xfrm>
        </p:grpSpPr>
        <p:sp>
          <p:nvSpPr>
            <p:cNvPr id="901" name="Google Shape;901;p16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6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3" name="Google Shape;903;p16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Best Word embedding Model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4" name="Google Shape;904;p16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Roboto"/>
                  <a:ea typeface="Roboto"/>
                  <a:cs typeface="Roboto"/>
                  <a:sym typeface="Roboto"/>
                </a:rPr>
                <a:t>Universal Sentence Encoder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 ( On the basis of performance and computational </a:t>
              </a:r>
              <a:r>
                <a:rPr lang="en-US" sz="1100">
                  <a:latin typeface="Roboto"/>
                  <a:ea typeface="Roboto"/>
                  <a:cs typeface="Roboto"/>
                  <a:sym typeface="Roboto"/>
                </a:rPr>
                <a:t>feasibility)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05" name="Google Shape;905;p16"/>
          <p:cNvGrpSpPr/>
          <p:nvPr/>
        </p:nvGrpSpPr>
        <p:grpSpPr>
          <a:xfrm>
            <a:off x="6831948" y="903283"/>
            <a:ext cx="3496432" cy="3505976"/>
            <a:chOff x="5123977" y="1258050"/>
            <a:chExt cx="2622390" cy="2629548"/>
          </a:xfrm>
        </p:grpSpPr>
        <p:sp>
          <p:nvSpPr>
            <p:cNvPr id="906" name="Google Shape;906;p16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6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8" name="Google Shape;908;p16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Best Classification Model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9" name="Google Shape;909;p16"/>
            <p:cNvSpPr txBox="1"/>
            <p:nvPr/>
          </p:nvSpPr>
          <p:spPr>
            <a:xfrm rot="-2700000">
              <a:off x="5686052" y="2675388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>
                  <a:latin typeface="Roboto"/>
                  <a:ea typeface="Roboto"/>
                  <a:cs typeface="Roboto"/>
                  <a:sym typeface="Roboto"/>
                </a:rPr>
                <a:t>Linear SVM </a:t>
              </a:r>
              <a:r>
                <a:rPr b="1" lang="en-US" sz="11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0" name="Google Shape;910;p16"/>
          <p:cNvGrpSpPr/>
          <p:nvPr/>
        </p:nvGrpSpPr>
        <p:grpSpPr>
          <a:xfrm>
            <a:off x="7638561" y="5088328"/>
            <a:ext cx="3243997" cy="1164957"/>
            <a:chOff x="5015938" y="3440298"/>
            <a:chExt cx="3001200" cy="1569600"/>
          </a:xfrm>
        </p:grpSpPr>
        <p:sp>
          <p:nvSpPr>
            <p:cNvPr id="911" name="Google Shape;911;p16"/>
            <p:cNvSpPr/>
            <p:nvPr/>
          </p:nvSpPr>
          <p:spPr>
            <a:xfrm>
              <a:off x="5015938" y="3440298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912" name="Google Shape;912;p16"/>
            <p:cNvSpPr txBox="1"/>
            <p:nvPr/>
          </p:nvSpPr>
          <p:spPr>
            <a:xfrm>
              <a:off x="5115081" y="3716253"/>
              <a:ext cx="28851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Product Path Generator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3" name="Google Shape;913;p16"/>
          <p:cNvGrpSpPr/>
          <p:nvPr/>
        </p:nvGrpSpPr>
        <p:grpSpPr>
          <a:xfrm rot="5400000">
            <a:off x="8842012" y="4147138"/>
            <a:ext cx="593455" cy="659043"/>
            <a:chOff x="4858109" y="2631368"/>
            <a:chExt cx="316442" cy="315000"/>
          </a:xfrm>
        </p:grpSpPr>
        <p:sp>
          <p:nvSpPr>
            <p:cNvPr id="914" name="Google Shape;914;p1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900"/>
              </a:br>
              <a:endParaRPr sz="1900"/>
            </a:p>
          </p:txBody>
        </p:sp>
      </p:grpSp>
      <p:grpSp>
        <p:nvGrpSpPr>
          <p:cNvPr id="916" name="Google Shape;916;p16"/>
          <p:cNvGrpSpPr/>
          <p:nvPr/>
        </p:nvGrpSpPr>
        <p:grpSpPr>
          <a:xfrm>
            <a:off x="4104361" y="5088328"/>
            <a:ext cx="3243997" cy="1164957"/>
            <a:chOff x="5015938" y="3440298"/>
            <a:chExt cx="3001200" cy="1569600"/>
          </a:xfrm>
        </p:grpSpPr>
        <p:sp>
          <p:nvSpPr>
            <p:cNvPr id="917" name="Google Shape;917;p16"/>
            <p:cNvSpPr/>
            <p:nvPr/>
          </p:nvSpPr>
          <p:spPr>
            <a:xfrm>
              <a:off x="5015938" y="3440298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/>
            </a:p>
          </p:txBody>
        </p:sp>
        <p:sp>
          <p:nvSpPr>
            <p:cNvPr id="918" name="Google Shape;918;p16"/>
            <p:cNvSpPr txBox="1"/>
            <p:nvPr/>
          </p:nvSpPr>
          <p:spPr>
            <a:xfrm>
              <a:off x="5115081" y="3716253"/>
              <a:ext cx="2885100" cy="106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Similar Product Finder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19" name="Google Shape;919;p16"/>
          <p:cNvGrpSpPr/>
          <p:nvPr/>
        </p:nvGrpSpPr>
        <p:grpSpPr>
          <a:xfrm rot="5400000">
            <a:off x="5307812" y="4147138"/>
            <a:ext cx="593455" cy="659043"/>
            <a:chOff x="4858109" y="2631368"/>
            <a:chExt cx="316442" cy="315000"/>
          </a:xfrm>
        </p:grpSpPr>
        <p:sp>
          <p:nvSpPr>
            <p:cNvPr id="920" name="Google Shape;920;p16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-US" sz="1900"/>
              </a:br>
              <a:endParaRPr sz="19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83f8a2b9d6_11_387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237D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83f8a2b9d6_11_387"/>
          <p:cNvSpPr txBox="1"/>
          <p:nvPr>
            <p:ph type="title"/>
          </p:nvPr>
        </p:nvSpPr>
        <p:spPr>
          <a:xfrm>
            <a:off x="863029" y="1012004"/>
            <a:ext cx="34161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Agenda</a:t>
            </a:r>
            <a:endParaRPr/>
          </a:p>
        </p:txBody>
      </p:sp>
      <p:grpSp>
        <p:nvGrpSpPr>
          <p:cNvPr id="471" name="Google Shape;471;g83f8a2b9d6_11_387"/>
          <p:cNvGrpSpPr/>
          <p:nvPr/>
        </p:nvGrpSpPr>
        <p:grpSpPr>
          <a:xfrm>
            <a:off x="5194300" y="472827"/>
            <a:ext cx="6513702" cy="5881561"/>
            <a:chOff x="0" y="1903"/>
            <a:chExt cx="6513702" cy="5881561"/>
          </a:xfrm>
        </p:grpSpPr>
        <p:sp>
          <p:nvSpPr>
            <p:cNvPr id="472" name="Google Shape;472;g83f8a2b9d6_11_387"/>
            <p:cNvSpPr/>
            <p:nvPr/>
          </p:nvSpPr>
          <p:spPr>
            <a:xfrm>
              <a:off x="0" y="1903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g83f8a2b9d6_11_387"/>
            <p:cNvSpPr/>
            <p:nvPr/>
          </p:nvSpPr>
          <p:spPr>
            <a:xfrm>
              <a:off x="245405" y="184436"/>
              <a:ext cx="446100" cy="4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83f8a2b9d6_11_387"/>
            <p:cNvSpPr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g83f8a2b9d6_11_387"/>
            <p:cNvSpPr txBox="1"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Business intent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g83f8a2b9d6_11_387"/>
            <p:cNvSpPr/>
            <p:nvPr/>
          </p:nvSpPr>
          <p:spPr>
            <a:xfrm>
              <a:off x="0" y="1015975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g83f8a2b9d6_11_387"/>
            <p:cNvSpPr/>
            <p:nvPr/>
          </p:nvSpPr>
          <p:spPr>
            <a:xfrm>
              <a:off x="245405" y="1198508"/>
              <a:ext cx="446100" cy="44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83f8a2b9d6_11_387"/>
            <p:cNvSpPr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g83f8a2b9d6_11_387"/>
            <p:cNvSpPr txBox="1"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g83f8a2b9d6_11_387"/>
            <p:cNvSpPr/>
            <p:nvPr/>
          </p:nvSpPr>
          <p:spPr>
            <a:xfrm>
              <a:off x="0" y="2030048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g83f8a2b9d6_11_387"/>
            <p:cNvSpPr/>
            <p:nvPr/>
          </p:nvSpPr>
          <p:spPr>
            <a:xfrm>
              <a:off x="245405" y="2212581"/>
              <a:ext cx="446100" cy="4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g83f8a2b9d6_11_387"/>
            <p:cNvSpPr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83f8a2b9d6_11_387"/>
            <p:cNvSpPr txBox="1"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Approach &amp; Methodology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g83f8a2b9d6_11_387"/>
            <p:cNvSpPr/>
            <p:nvPr/>
          </p:nvSpPr>
          <p:spPr>
            <a:xfrm>
              <a:off x="0" y="3044120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g83f8a2b9d6_11_387"/>
            <p:cNvSpPr/>
            <p:nvPr/>
          </p:nvSpPr>
          <p:spPr>
            <a:xfrm>
              <a:off x="245405" y="3226653"/>
              <a:ext cx="446100" cy="446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83f8a2b9d6_11_387"/>
            <p:cNvSpPr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83f8a2b9d6_11_387"/>
            <p:cNvSpPr txBox="1"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Operational Execution &amp; Change Management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8" name="Google Shape;488;g83f8a2b9d6_11_387"/>
            <p:cNvSpPr/>
            <p:nvPr/>
          </p:nvSpPr>
          <p:spPr>
            <a:xfrm>
              <a:off x="0" y="4058192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g83f8a2b9d6_11_387"/>
            <p:cNvSpPr/>
            <p:nvPr/>
          </p:nvSpPr>
          <p:spPr>
            <a:xfrm>
              <a:off x="245405" y="4240725"/>
              <a:ext cx="446100" cy="446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g83f8a2b9d6_11_387"/>
            <p:cNvSpPr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g83f8a2b9d6_11_387"/>
            <p:cNvSpPr txBox="1"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92" name="Google Shape;492;g83f8a2b9d6_11_387"/>
            <p:cNvSpPr/>
            <p:nvPr/>
          </p:nvSpPr>
          <p:spPr>
            <a:xfrm>
              <a:off x="0" y="5072264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g83f8a2b9d6_11_387"/>
            <p:cNvSpPr/>
            <p:nvPr/>
          </p:nvSpPr>
          <p:spPr>
            <a:xfrm>
              <a:off x="245405" y="5254797"/>
              <a:ext cx="446100" cy="446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g83f8a2b9d6_11_387"/>
            <p:cNvSpPr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83f8a2b9d6_11_387"/>
            <p:cNvSpPr txBox="1"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i="0" lang="en-US" sz="19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Next Steps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3f8a2b9d6_9_154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237D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g83f8a2b9d6_9_154"/>
          <p:cNvSpPr txBox="1"/>
          <p:nvPr>
            <p:ph type="title"/>
          </p:nvPr>
        </p:nvSpPr>
        <p:spPr>
          <a:xfrm>
            <a:off x="863029" y="1012004"/>
            <a:ext cx="34161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Agenda</a:t>
            </a:r>
            <a:endParaRPr/>
          </a:p>
        </p:txBody>
      </p:sp>
      <p:grpSp>
        <p:nvGrpSpPr>
          <p:cNvPr id="928" name="Google Shape;928;g83f8a2b9d6_9_154"/>
          <p:cNvGrpSpPr/>
          <p:nvPr/>
        </p:nvGrpSpPr>
        <p:grpSpPr>
          <a:xfrm>
            <a:off x="5194300" y="472827"/>
            <a:ext cx="6513702" cy="5881561"/>
            <a:chOff x="0" y="1903"/>
            <a:chExt cx="6513702" cy="5881561"/>
          </a:xfrm>
        </p:grpSpPr>
        <p:sp>
          <p:nvSpPr>
            <p:cNvPr id="929" name="Google Shape;929;g83f8a2b9d6_9_154"/>
            <p:cNvSpPr/>
            <p:nvPr/>
          </p:nvSpPr>
          <p:spPr>
            <a:xfrm>
              <a:off x="0" y="1903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g83f8a2b9d6_9_154"/>
            <p:cNvSpPr/>
            <p:nvPr/>
          </p:nvSpPr>
          <p:spPr>
            <a:xfrm>
              <a:off x="245405" y="184436"/>
              <a:ext cx="446100" cy="4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g83f8a2b9d6_9_154"/>
            <p:cNvSpPr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g83f8a2b9d6_9_154"/>
            <p:cNvSpPr txBox="1"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 intent</a:t>
              </a:r>
              <a:endParaRPr/>
            </a:p>
          </p:txBody>
        </p:sp>
        <p:sp>
          <p:nvSpPr>
            <p:cNvPr id="933" name="Google Shape;933;g83f8a2b9d6_9_154"/>
            <p:cNvSpPr/>
            <p:nvPr/>
          </p:nvSpPr>
          <p:spPr>
            <a:xfrm>
              <a:off x="0" y="1015975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g83f8a2b9d6_9_154"/>
            <p:cNvSpPr/>
            <p:nvPr/>
          </p:nvSpPr>
          <p:spPr>
            <a:xfrm>
              <a:off x="245405" y="1198508"/>
              <a:ext cx="446100" cy="44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g83f8a2b9d6_9_154"/>
            <p:cNvSpPr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g83f8a2b9d6_9_154"/>
            <p:cNvSpPr txBox="1"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/>
            </a:p>
          </p:txBody>
        </p:sp>
        <p:sp>
          <p:nvSpPr>
            <p:cNvPr id="937" name="Google Shape;937;g83f8a2b9d6_9_154"/>
            <p:cNvSpPr/>
            <p:nvPr/>
          </p:nvSpPr>
          <p:spPr>
            <a:xfrm>
              <a:off x="0" y="2030048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g83f8a2b9d6_9_154"/>
            <p:cNvSpPr/>
            <p:nvPr/>
          </p:nvSpPr>
          <p:spPr>
            <a:xfrm>
              <a:off x="245405" y="2212581"/>
              <a:ext cx="446100" cy="4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g83f8a2b9d6_9_154"/>
            <p:cNvSpPr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g83f8a2b9d6_9_154"/>
            <p:cNvSpPr txBox="1"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Approach &amp; Methodology</a:t>
              </a:r>
              <a:endParaRPr/>
            </a:p>
          </p:txBody>
        </p:sp>
        <p:sp>
          <p:nvSpPr>
            <p:cNvPr id="941" name="Google Shape;941;g83f8a2b9d6_9_154"/>
            <p:cNvSpPr/>
            <p:nvPr/>
          </p:nvSpPr>
          <p:spPr>
            <a:xfrm>
              <a:off x="0" y="3044120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g83f8a2b9d6_9_154"/>
            <p:cNvSpPr/>
            <p:nvPr/>
          </p:nvSpPr>
          <p:spPr>
            <a:xfrm>
              <a:off x="245405" y="3226653"/>
              <a:ext cx="446100" cy="446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g83f8a2b9d6_9_154"/>
            <p:cNvSpPr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g83f8a2b9d6_9_154"/>
            <p:cNvSpPr txBox="1"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Execution &amp; Change Management</a:t>
              </a:r>
              <a:endParaRPr/>
            </a:p>
          </p:txBody>
        </p:sp>
        <p:sp>
          <p:nvSpPr>
            <p:cNvPr id="945" name="Google Shape;945;g83f8a2b9d6_9_154"/>
            <p:cNvSpPr/>
            <p:nvPr/>
          </p:nvSpPr>
          <p:spPr>
            <a:xfrm>
              <a:off x="0" y="4058192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g83f8a2b9d6_9_154"/>
            <p:cNvSpPr/>
            <p:nvPr/>
          </p:nvSpPr>
          <p:spPr>
            <a:xfrm>
              <a:off x="245405" y="4240725"/>
              <a:ext cx="446100" cy="446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g83f8a2b9d6_9_154"/>
            <p:cNvSpPr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g83f8a2b9d6_9_154"/>
            <p:cNvSpPr txBox="1"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  <p:sp>
          <p:nvSpPr>
            <p:cNvPr id="949" name="Google Shape;949;g83f8a2b9d6_9_154"/>
            <p:cNvSpPr/>
            <p:nvPr/>
          </p:nvSpPr>
          <p:spPr>
            <a:xfrm>
              <a:off x="0" y="5072264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g83f8a2b9d6_9_154"/>
            <p:cNvSpPr/>
            <p:nvPr/>
          </p:nvSpPr>
          <p:spPr>
            <a:xfrm>
              <a:off x="245405" y="5254797"/>
              <a:ext cx="446100" cy="446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g83f8a2b9d6_9_154"/>
            <p:cNvSpPr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g83f8a2b9d6_9_154"/>
            <p:cNvSpPr txBox="1"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3f8a2b9d6_9_196"/>
          <p:cNvSpPr txBox="1"/>
          <p:nvPr/>
        </p:nvSpPr>
        <p:spPr>
          <a:xfrm>
            <a:off x="4397375" y="152125"/>
            <a:ext cx="2365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8" name="Google Shape;958;g83f8a2b9d6_9_196"/>
          <p:cNvSpPr txBox="1"/>
          <p:nvPr/>
        </p:nvSpPr>
        <p:spPr>
          <a:xfrm>
            <a:off x="823625" y="551675"/>
            <a:ext cx="42246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Clustering </a:t>
            </a:r>
            <a:endParaRPr b="1" sz="37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g83f8a2b9d6_9_196"/>
          <p:cNvSpPr txBox="1"/>
          <p:nvPr/>
        </p:nvSpPr>
        <p:spPr>
          <a:xfrm>
            <a:off x="1680575" y="5685563"/>
            <a:ext cx="13722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k = 15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g83f8a2b9d6_9_196"/>
          <p:cNvSpPr txBox="1"/>
          <p:nvPr/>
        </p:nvSpPr>
        <p:spPr>
          <a:xfrm>
            <a:off x="172750" y="6071044"/>
            <a:ext cx="43878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Silhouette Score = 0.1934</a:t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g83f8a2b9d6_9_196"/>
          <p:cNvSpPr txBox="1"/>
          <p:nvPr/>
        </p:nvSpPr>
        <p:spPr>
          <a:xfrm>
            <a:off x="8286750" y="3918275"/>
            <a:ext cx="3429000" cy="25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 Modeling Results are not well defined due to multiple overlaps in features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g83f8a2b9d6_9_196"/>
          <p:cNvSpPr txBox="1"/>
          <p:nvPr/>
        </p:nvSpPr>
        <p:spPr>
          <a:xfrm>
            <a:off x="823625" y="1387175"/>
            <a:ext cx="107655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Separability in data after the deepest level of categorization validates possibility of further classification</a:t>
            </a:r>
            <a:endParaRPr/>
          </a:p>
        </p:txBody>
      </p:sp>
      <p:sp>
        <p:nvSpPr>
          <p:cNvPr id="963" name="Google Shape;963;g83f8a2b9d6_9_196"/>
          <p:cNvSpPr txBox="1"/>
          <p:nvPr/>
        </p:nvSpPr>
        <p:spPr>
          <a:xfrm>
            <a:off x="823625" y="2401925"/>
            <a:ext cx="7224900" cy="11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700"/>
              <a:buFont typeface="Calibri"/>
              <a:buChar char="●"/>
            </a:pPr>
            <a:r>
              <a:rPr b="1" lang="en-US" sz="270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k-means</a:t>
            </a:r>
            <a:endParaRPr b="1" sz="27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99"/>
              </a:buClr>
              <a:buSzPts val="2700"/>
              <a:buFont typeface="Calibri"/>
              <a:buChar char="●"/>
            </a:pPr>
            <a:r>
              <a:rPr b="1" lang="en-US" sz="270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GMM</a:t>
            </a:r>
            <a:r>
              <a:rPr b="1" lang="en-US" sz="270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7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g83f8a2b9d6_9_196"/>
          <p:cNvSpPr txBox="1"/>
          <p:nvPr/>
        </p:nvSpPr>
        <p:spPr>
          <a:xfrm>
            <a:off x="823625" y="3377363"/>
            <a:ext cx="43878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6699"/>
                </a:solidFill>
                <a:latin typeface="Calibri"/>
                <a:ea typeface="Calibri"/>
                <a:cs typeface="Calibri"/>
                <a:sym typeface="Calibri"/>
              </a:rPr>
              <a:t>k-means </a:t>
            </a:r>
            <a:endParaRPr b="1" sz="3700">
              <a:solidFill>
                <a:srgbClr val="0066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5" name="Google Shape;965;g83f8a2b9d6_9_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00" y="3918275"/>
            <a:ext cx="3246456" cy="27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83f8a2b9d6_9_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050" y="4154445"/>
            <a:ext cx="2241575" cy="15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7fd63ebb15_2_27"/>
          <p:cNvSpPr txBox="1"/>
          <p:nvPr/>
        </p:nvSpPr>
        <p:spPr>
          <a:xfrm>
            <a:off x="11589144" y="6467479"/>
            <a:ext cx="57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7fd63ebb15_2_27"/>
          <p:cNvSpPr txBox="1"/>
          <p:nvPr/>
        </p:nvSpPr>
        <p:spPr>
          <a:xfrm>
            <a:off x="4397375" y="152125"/>
            <a:ext cx="2365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3" name="Google Shape;973;g7fd63ebb15_2_27"/>
          <p:cNvSpPr txBox="1"/>
          <p:nvPr/>
        </p:nvSpPr>
        <p:spPr>
          <a:xfrm>
            <a:off x="541000" y="152125"/>
            <a:ext cx="113967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Gaussian Mixture Modelling (GMM)</a:t>
            </a:r>
            <a:endParaRPr b="1" sz="3700">
              <a:solidFill>
                <a:srgbClr val="237DB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237DB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700">
              <a:solidFill>
                <a:srgbClr val="237DB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g7fd63ebb15_2_27"/>
          <p:cNvSpPr txBox="1"/>
          <p:nvPr/>
        </p:nvSpPr>
        <p:spPr>
          <a:xfrm>
            <a:off x="713775" y="987625"/>
            <a:ext cx="105972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latin typeface="Roboto"/>
                <a:ea typeface="Roboto"/>
                <a:cs typeface="Roboto"/>
                <a:sym typeface="Roboto"/>
              </a:rPr>
              <a:t>Hyper Parameter Tuning for ideal number of clusters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5" name="Google Shape;975;g7fd63ebb15_2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950" y="2001624"/>
            <a:ext cx="5283900" cy="285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7fd63ebb15_2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025" y="1762125"/>
            <a:ext cx="3437475" cy="47975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g7fd63ebb15_2_27"/>
          <p:cNvSpPr/>
          <p:nvPr/>
        </p:nvSpPr>
        <p:spPr>
          <a:xfrm>
            <a:off x="762000" y="2270125"/>
            <a:ext cx="3222600" cy="381000"/>
          </a:xfrm>
          <a:prstGeom prst="rect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7fd63ebb15_2_27"/>
          <p:cNvSpPr txBox="1"/>
          <p:nvPr/>
        </p:nvSpPr>
        <p:spPr>
          <a:xfrm>
            <a:off x="5849950" y="4934675"/>
            <a:ext cx="5739300" cy="14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Silhouette Score -&gt; k = 8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BIC value -&gt; k = 6,7 or 8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"/>
                <a:ea typeface="Roboto"/>
                <a:cs typeface="Roboto"/>
                <a:sym typeface="Roboto"/>
              </a:rPr>
              <a:t>Therefore k = 8 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7fd63ebb15_2_61"/>
          <p:cNvSpPr txBox="1"/>
          <p:nvPr/>
        </p:nvSpPr>
        <p:spPr>
          <a:xfrm>
            <a:off x="4397375" y="152125"/>
            <a:ext cx="2365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4" name="Google Shape;984;g7fd63ebb15_2_61"/>
          <p:cNvSpPr txBox="1"/>
          <p:nvPr/>
        </p:nvSpPr>
        <p:spPr>
          <a:xfrm>
            <a:off x="87075" y="152125"/>
            <a:ext cx="118506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3C5E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g7fd63ebb15_2_61"/>
          <p:cNvSpPr txBox="1"/>
          <p:nvPr/>
        </p:nvSpPr>
        <p:spPr>
          <a:xfrm>
            <a:off x="149550" y="252225"/>
            <a:ext cx="120138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Topic Modeling on the Clusters using LDA (Latent Dirichlet allocation)</a:t>
            </a:r>
            <a:endParaRPr b="1" sz="3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6" name="Google Shape;986;g7fd63ebb15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5" y="1052875"/>
            <a:ext cx="6215300" cy="56671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87" name="Google Shape;987;g7fd63ebb15_2_61"/>
          <p:cNvGraphicFramePr/>
          <p:nvPr/>
        </p:nvGraphicFramePr>
        <p:xfrm>
          <a:off x="6643700" y="120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{B33CF70F-E7D2-417F-BF72-16A020747D21}</a:tableStyleId>
              </a:tblPr>
              <a:tblGrid>
                <a:gridCol w="1516025"/>
                <a:gridCol w="3873925"/>
              </a:tblGrid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Cluster 0</a:t>
                      </a:r>
                      <a:endParaRPr sz="24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LCD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Screen , </a:t>
                      </a: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Tower 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Desktops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Dual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Laptops, </a:t>
                      </a: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VGA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Specs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Apple,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iMac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Silver, Dents, Old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Intel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Professional, </a:t>
                      </a: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LCD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Pavillion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Gaming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RTX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Black, Omen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Monitor,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Refurbished, Core 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Pavilion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Dual,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Refurbished</a:t>
                      </a:r>
                      <a:endParaRPr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65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Cluster 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Refurbished</a:t>
                      </a:r>
                      <a:r>
                        <a:rPr lang="en-US" sz="2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Pro</a:t>
                      </a:r>
                      <a:endParaRPr b="1" sz="2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3f8a2b9d6_11_771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accent1">
              <a:alpha val="66670"/>
            </a:schemeClr>
          </a:solidFill>
          <a:ln cap="flat" cmpd="sng" w="254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ctr" dir="5400000" dist="50800">
              <a:srgbClr val="000000">
                <a:alpha val="4196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g83f8a2b9d6_11_771"/>
          <p:cNvSpPr txBox="1"/>
          <p:nvPr>
            <p:ph type="ctrTitle"/>
          </p:nvPr>
        </p:nvSpPr>
        <p:spPr>
          <a:xfrm>
            <a:off x="1524000" y="1947333"/>
            <a:ext cx="91440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</a:pPr>
            <a:r>
              <a:rPr b="1" lang="en-US" sz="6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b="1" sz="6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94" name="Google Shape;994;g83f8a2b9d6_11_7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075767"/>
            <a:ext cx="4208214" cy="2036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83f8a2b9d6_2_13"/>
          <p:cNvSpPr txBox="1"/>
          <p:nvPr/>
        </p:nvSpPr>
        <p:spPr>
          <a:xfrm>
            <a:off x="4444950" y="2626825"/>
            <a:ext cx="33021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Appendix</a:t>
            </a:r>
            <a:endParaRPr b="1" sz="37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fd63ebb15_2_0"/>
          <p:cNvSpPr txBox="1"/>
          <p:nvPr>
            <p:ph type="title"/>
          </p:nvPr>
        </p:nvSpPr>
        <p:spPr>
          <a:xfrm>
            <a:off x="475550" y="459200"/>
            <a:ext cx="11450700" cy="471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Clustering Analysis for Best Embedding Model</a:t>
            </a:r>
            <a:endParaRPr b="0"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g7fd63ebb15_2_0"/>
          <p:cNvSpPr txBox="1"/>
          <p:nvPr/>
        </p:nvSpPr>
        <p:spPr>
          <a:xfrm>
            <a:off x="475550" y="930500"/>
            <a:ext cx="19692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67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g7fd63ebb15_2_0"/>
          <p:cNvSpPr txBox="1"/>
          <p:nvPr/>
        </p:nvSpPr>
        <p:spPr>
          <a:xfrm>
            <a:off x="140150" y="5786775"/>
            <a:ext cx="119247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           </a:t>
            </a:r>
            <a:r>
              <a:rPr b="1" lang="en-US" sz="3000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tf-idf                                       USE                                  FastText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F7F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9" name="Google Shape;1009;g7fd63ebb15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9350" y="1857575"/>
            <a:ext cx="3575500" cy="405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g7fd63ebb15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350" y="1857575"/>
            <a:ext cx="4282300" cy="41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7fd63ebb15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57575"/>
            <a:ext cx="3715650" cy="4056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g7fd63ebb15_2_0"/>
          <p:cNvSpPr/>
          <p:nvPr/>
        </p:nvSpPr>
        <p:spPr>
          <a:xfrm>
            <a:off x="3917450" y="1655825"/>
            <a:ext cx="4390200" cy="5083800"/>
          </a:xfrm>
          <a:prstGeom prst="rect">
            <a:avLst/>
          </a:prstGeom>
          <a:noFill/>
          <a:ln cap="flat" cmpd="sng" w="76200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7fd63ebb15_2_0"/>
          <p:cNvSpPr txBox="1"/>
          <p:nvPr/>
        </p:nvSpPr>
        <p:spPr>
          <a:xfrm>
            <a:off x="884650" y="6258075"/>
            <a:ext cx="10974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-US" sz="2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0.00751                                                       0.2934</a:t>
            </a:r>
            <a:r>
              <a:rPr b="1" lang="en-US" sz="2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0.2</a:t>
            </a:r>
            <a:r>
              <a:rPr b="1" lang="en-US" sz="2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644</a:t>
            </a:r>
            <a:endParaRPr sz="2200"/>
          </a:p>
        </p:txBody>
      </p:sp>
      <p:sp>
        <p:nvSpPr>
          <p:cNvPr id="1014" name="Google Shape;1014;g7fd63ebb15_2_0"/>
          <p:cNvSpPr txBox="1"/>
          <p:nvPr/>
        </p:nvSpPr>
        <p:spPr>
          <a:xfrm>
            <a:off x="0" y="6395625"/>
            <a:ext cx="15240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Silhouette Score</a:t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7DB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fd63ebb15_1_22"/>
          <p:cNvSpPr txBox="1"/>
          <p:nvPr/>
        </p:nvSpPr>
        <p:spPr>
          <a:xfrm>
            <a:off x="435575" y="236475"/>
            <a:ext cx="119310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Predictive Modeling: Model Selection - </a:t>
            </a: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0" name="Google Shape;1020;g7fd63ebb15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972650"/>
            <a:ext cx="8707948" cy="564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g7fd63ebb15_1_22"/>
          <p:cNvSpPr txBox="1"/>
          <p:nvPr/>
        </p:nvSpPr>
        <p:spPr>
          <a:xfrm>
            <a:off x="8575125" y="3464575"/>
            <a:ext cx="35337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D85C6"/>
                </a:solidFill>
                <a:latin typeface="Calibri"/>
                <a:ea typeface="Calibri"/>
                <a:cs typeface="Calibri"/>
                <a:sym typeface="Calibri"/>
              </a:rPr>
              <a:t>Compare Classification Models by running them on the same USE result based on the same garden sample data</a:t>
            </a:r>
            <a:endParaRPr sz="2400">
              <a:solidFill>
                <a:srgbClr val="3D85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83f8a2b9d6_5_97"/>
          <p:cNvSpPr txBox="1"/>
          <p:nvPr/>
        </p:nvSpPr>
        <p:spPr>
          <a:xfrm>
            <a:off x="435575" y="236475"/>
            <a:ext cx="118872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Predictive Modeling: Model Selection - Classification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7" name="Google Shape;1027;g83f8a2b9d6_5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779"/>
            <a:ext cx="11887200" cy="5398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83f8a2b9d6_5_103"/>
          <p:cNvSpPr txBox="1"/>
          <p:nvPr/>
        </p:nvSpPr>
        <p:spPr>
          <a:xfrm>
            <a:off x="435575" y="236475"/>
            <a:ext cx="11565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Predictive Modeling: Model Selection -- Word Embed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3" name="Google Shape;1033;g83f8a2b9d6_5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75" y="903379"/>
            <a:ext cx="8997862" cy="564982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83f8a2b9d6_5_103"/>
          <p:cNvSpPr txBox="1"/>
          <p:nvPr/>
        </p:nvSpPr>
        <p:spPr>
          <a:xfrm>
            <a:off x="8395025" y="3464575"/>
            <a:ext cx="35337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Compare different Word Embedding tech by using their results on the same LinearSVC classification model based on the same garden sample data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"/>
          <p:cNvSpPr txBox="1"/>
          <p:nvPr/>
        </p:nvSpPr>
        <p:spPr>
          <a:xfrm>
            <a:off x="441433" y="236479"/>
            <a:ext cx="1115358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Walmart Inc.</a:t>
            </a:r>
            <a:endParaRPr/>
          </a:p>
        </p:txBody>
      </p:sp>
      <p:sp>
        <p:nvSpPr>
          <p:cNvPr id="501" name="Google Shape;501;p4"/>
          <p:cNvSpPr txBox="1"/>
          <p:nvPr/>
        </p:nvSpPr>
        <p:spPr>
          <a:xfrm>
            <a:off x="560875" y="853125"/>
            <a:ext cx="110283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Walmart Inc. helps people around the world save money and live better – anytime and anywhere – in retail stores and through eCommerce. </a:t>
            </a:r>
            <a:endParaRPr sz="18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legreya"/>
              <a:ea typeface="Alegreya"/>
              <a:cs typeface="Alegreya"/>
              <a:sym typeface="Alegrey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Alegreya"/>
              <a:ea typeface="Alegreya"/>
              <a:cs typeface="Alegreya"/>
              <a:sym typeface="Alegreya"/>
            </a:endParaRPr>
          </a:p>
        </p:txBody>
      </p:sp>
      <p:sp>
        <p:nvSpPr>
          <p:cNvPr id="502" name="Google Shape;502;p4"/>
          <p:cNvSpPr txBox="1"/>
          <p:nvPr/>
        </p:nvSpPr>
        <p:spPr>
          <a:xfrm>
            <a:off x="1107975" y="2011400"/>
            <a:ext cx="23442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270</a:t>
            </a:r>
            <a:r>
              <a:rPr lang="en-US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M+</a:t>
            </a:r>
            <a:endParaRPr sz="3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Weekly Customers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3" name="Google Shape;503;p4"/>
          <p:cNvSpPr txBox="1"/>
          <p:nvPr/>
        </p:nvSpPr>
        <p:spPr>
          <a:xfrm>
            <a:off x="4923900" y="2011400"/>
            <a:ext cx="23442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11,700+</a:t>
            </a:r>
            <a:endParaRPr sz="3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Stores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4" name="Google Shape;504;p4"/>
          <p:cNvSpPr txBox="1"/>
          <p:nvPr/>
        </p:nvSpPr>
        <p:spPr>
          <a:xfrm>
            <a:off x="8436325" y="2011388"/>
            <a:ext cx="23442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65+</a:t>
            </a:r>
            <a:endParaRPr sz="3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Online Banners</a:t>
            </a:r>
            <a:r>
              <a:rPr lang="en-US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 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05" name="Google Shape;505;p4"/>
          <p:cNvSpPr txBox="1"/>
          <p:nvPr/>
        </p:nvSpPr>
        <p:spPr>
          <a:xfrm>
            <a:off x="459900" y="3688625"/>
            <a:ext cx="11272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p4"/>
          <p:cNvPicPr preferRelativeResize="0"/>
          <p:nvPr/>
        </p:nvPicPr>
        <p:blipFill rotWithShape="1">
          <a:blip r:embed="rId3">
            <a:alphaModFix/>
          </a:blip>
          <a:srcRect b="0" l="0" r="37752" t="0"/>
          <a:stretch/>
        </p:blipFill>
        <p:spPr>
          <a:xfrm>
            <a:off x="9956712" y="4187500"/>
            <a:ext cx="1646690" cy="11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660" y="4329125"/>
            <a:ext cx="1910750" cy="10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2225" y="5184724"/>
            <a:ext cx="3814853" cy="77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979" y="3962746"/>
            <a:ext cx="2668150" cy="1693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"/>
          <p:cNvPicPr preferRelativeResize="0"/>
          <p:nvPr/>
        </p:nvPicPr>
        <p:blipFill rotWithShape="1">
          <a:blip r:embed="rId7">
            <a:alphaModFix/>
          </a:blip>
          <a:srcRect b="36295" l="0" r="0" t="37776"/>
          <a:stretch/>
        </p:blipFill>
        <p:spPr>
          <a:xfrm>
            <a:off x="861800" y="3729200"/>
            <a:ext cx="3600374" cy="9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"/>
          <p:cNvSpPr txBox="1"/>
          <p:nvPr/>
        </p:nvSpPr>
        <p:spPr>
          <a:xfrm>
            <a:off x="9623363" y="-184500"/>
            <a:ext cx="39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83f8a2b9d6_5_112"/>
          <p:cNvSpPr txBox="1"/>
          <p:nvPr/>
        </p:nvSpPr>
        <p:spPr>
          <a:xfrm>
            <a:off x="190500" y="236475"/>
            <a:ext cx="12112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Predictive Modeling: Model Selection -- Word Embed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0" name="Google Shape;1040;g83f8a2b9d6_5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00" y="1000354"/>
            <a:ext cx="10676827" cy="564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8"/>
          <p:cNvSpPr txBox="1"/>
          <p:nvPr/>
        </p:nvSpPr>
        <p:spPr>
          <a:xfrm>
            <a:off x="4397375" y="152125"/>
            <a:ext cx="2365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6" name="Google Shape;1046;p18"/>
          <p:cNvSpPr txBox="1"/>
          <p:nvPr/>
        </p:nvSpPr>
        <p:spPr>
          <a:xfrm>
            <a:off x="172750" y="408800"/>
            <a:ext cx="5293500" cy="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6699"/>
                </a:solidFill>
                <a:latin typeface="Roboto"/>
                <a:ea typeface="Roboto"/>
                <a:cs typeface="Roboto"/>
                <a:sym typeface="Roboto"/>
              </a:rPr>
              <a:t>k-means Clustering </a:t>
            </a:r>
            <a:endParaRPr b="1" sz="3700">
              <a:solidFill>
                <a:srgbClr val="0066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7" name="Google Shape;10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1" y="1990413"/>
            <a:ext cx="3829075" cy="26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075" y="1801375"/>
            <a:ext cx="5424050" cy="466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8"/>
          <p:cNvSpPr txBox="1"/>
          <p:nvPr/>
        </p:nvSpPr>
        <p:spPr>
          <a:xfrm>
            <a:off x="1934800" y="4605863"/>
            <a:ext cx="1603500" cy="5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</a:t>
            </a: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 = 15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0" name="Google Shape;1050;p18"/>
          <p:cNvSpPr txBox="1"/>
          <p:nvPr/>
        </p:nvSpPr>
        <p:spPr>
          <a:xfrm>
            <a:off x="172750" y="4991350"/>
            <a:ext cx="51276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Silhouette Score = 0.1934</a:t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1" name="Google Shape;1051;p18"/>
          <p:cNvSpPr txBox="1"/>
          <p:nvPr/>
        </p:nvSpPr>
        <p:spPr>
          <a:xfrm>
            <a:off x="172750" y="5701675"/>
            <a:ext cx="47643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Topic Modeling Results are not well defined due to multiple overlaps in features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3f8a2b9d6_8_22"/>
          <p:cNvSpPr txBox="1"/>
          <p:nvPr/>
        </p:nvSpPr>
        <p:spPr>
          <a:xfrm>
            <a:off x="441433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The Problem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g83f8a2b9d6_8_22"/>
          <p:cNvSpPr txBox="1"/>
          <p:nvPr>
            <p:ph idx="1" type="body"/>
          </p:nvPr>
        </p:nvSpPr>
        <p:spPr>
          <a:xfrm>
            <a:off x="441425" y="3232600"/>
            <a:ext cx="12419100" cy="54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700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endParaRPr b="1" sz="3700">
              <a:solidFill>
                <a:srgbClr val="237DB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form a space in which the relative positions of items represent their semantic similarity.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To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develop one consistent product categorisation using Walmart.com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g83f8a2b9d6_8_22"/>
          <p:cNvSpPr txBox="1"/>
          <p:nvPr/>
        </p:nvSpPr>
        <p:spPr>
          <a:xfrm>
            <a:off x="382175" y="1047450"/>
            <a:ext cx="11272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Walmart brands should have a consistent experience.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 for  better visibility across products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identify opportunities to deepen relationship with customers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help optimize supply chain, vendor relationships and other operational processes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g83f8a2b9d6_8_22"/>
          <p:cNvSpPr txBox="1"/>
          <p:nvPr/>
        </p:nvSpPr>
        <p:spPr>
          <a:xfrm>
            <a:off x="9623363" y="-184500"/>
            <a:ext cx="399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3f8a2b9d6_9_3"/>
          <p:cNvSpPr txBox="1"/>
          <p:nvPr/>
        </p:nvSpPr>
        <p:spPr>
          <a:xfrm>
            <a:off x="441433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Business Value</a:t>
            </a:r>
            <a:endParaRPr/>
          </a:p>
        </p:txBody>
      </p:sp>
      <p:sp>
        <p:nvSpPr>
          <p:cNvPr id="525" name="Google Shape;525;g83f8a2b9d6_9_3"/>
          <p:cNvSpPr txBox="1"/>
          <p:nvPr/>
        </p:nvSpPr>
        <p:spPr>
          <a:xfrm>
            <a:off x="635000" y="1347875"/>
            <a:ext cx="10398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Medium"/>
              <a:buChar char="●"/>
            </a:pP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Reduced manual labelling (categorization) hours for</a:t>
            </a: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new products and products on </a:t>
            </a: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subsidiary</a:t>
            </a: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 websites 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73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Medium"/>
              <a:buChar char="●"/>
            </a:pPr>
            <a:r>
              <a:rPr lang="en-US" sz="2500">
                <a:latin typeface="Roboto Medium"/>
                <a:ea typeface="Roboto Medium"/>
                <a:cs typeface="Roboto Medium"/>
                <a:sym typeface="Roboto Medium"/>
              </a:rPr>
              <a:t>Cleaning and Standardizing Categories for future product addition </a:t>
            </a:r>
            <a:endParaRPr sz="25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73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Medium"/>
              <a:buChar char="●"/>
            </a:pPr>
            <a:r>
              <a:rPr lang="en-US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final product can be integrated to the internal analytics platform at Walmart - </a:t>
            </a:r>
            <a:r>
              <a:rPr lang="en-US" sz="2500">
                <a:solidFill>
                  <a:srgbClr val="3C5EA8"/>
                </a:solidFill>
                <a:latin typeface="Roboto Medium"/>
                <a:ea typeface="Roboto Medium"/>
                <a:cs typeface="Roboto Medium"/>
                <a:sym typeface="Roboto Medium"/>
              </a:rPr>
              <a:t>HUBBLE </a:t>
            </a:r>
            <a:endParaRPr sz="2500">
              <a:solidFill>
                <a:srgbClr val="3C5EA8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873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●"/>
            </a:pPr>
            <a:r>
              <a:rPr lang="en-US" sz="2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Reduce computation time during Product Quote Analysis by the Audit Team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6" name="Google Shape;526;g83f8a2b9d6_9_3"/>
          <p:cNvPicPr preferRelativeResize="0"/>
          <p:nvPr/>
        </p:nvPicPr>
        <p:blipFill rotWithShape="1">
          <a:blip r:embed="rId3">
            <a:alphaModFix/>
          </a:blip>
          <a:srcRect b="72708" l="0" r="70568" t="0"/>
          <a:stretch/>
        </p:blipFill>
        <p:spPr>
          <a:xfrm>
            <a:off x="7681125" y="3124113"/>
            <a:ext cx="4510875" cy="4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83f8a2b9d6_9_3"/>
          <p:cNvPicPr preferRelativeResize="0"/>
          <p:nvPr/>
        </p:nvPicPr>
        <p:blipFill rotWithShape="1">
          <a:blip r:embed="rId4">
            <a:alphaModFix/>
          </a:blip>
          <a:srcRect b="0" l="48838" r="0" t="23763"/>
          <a:stretch/>
        </p:blipFill>
        <p:spPr>
          <a:xfrm>
            <a:off x="1000400" y="3550900"/>
            <a:ext cx="4381224" cy="6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83f8a2b9d6_9_3"/>
          <p:cNvSpPr txBox="1"/>
          <p:nvPr/>
        </p:nvSpPr>
        <p:spPr>
          <a:xfrm>
            <a:off x="5182550" y="3124125"/>
            <a:ext cx="28719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7DB9"/>
                </a:solidFill>
                <a:latin typeface="Roboto Medium"/>
                <a:ea typeface="Roboto Medium"/>
                <a:cs typeface="Roboto Medium"/>
                <a:sym typeface="Roboto Medium"/>
              </a:rPr>
              <a:t>Walmart Category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9" name="Google Shape;529;g83f8a2b9d6_9_3"/>
          <p:cNvSpPr txBox="1"/>
          <p:nvPr/>
        </p:nvSpPr>
        <p:spPr>
          <a:xfrm>
            <a:off x="4697600" y="3767000"/>
            <a:ext cx="3841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1800">
                <a:solidFill>
                  <a:srgbClr val="237DB9"/>
                </a:solidFill>
                <a:latin typeface="Roboto Medium"/>
                <a:ea typeface="Roboto Medium"/>
                <a:cs typeface="Roboto Medium"/>
                <a:sym typeface="Roboto Medium"/>
              </a:rPr>
              <a:t>Standardized </a:t>
            </a:r>
            <a:r>
              <a:rPr lang="en-US" sz="1800">
                <a:solidFill>
                  <a:srgbClr val="237DB9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Category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30" name="Google Shape;530;g83f8a2b9d6_9_3"/>
          <p:cNvPicPr preferRelativeResize="0"/>
          <p:nvPr/>
        </p:nvPicPr>
        <p:blipFill rotWithShape="1">
          <a:blip r:embed="rId5">
            <a:alphaModFix/>
          </a:blip>
          <a:srcRect b="40211" l="49125" r="38613" t="56850"/>
          <a:stretch/>
        </p:blipFill>
        <p:spPr>
          <a:xfrm>
            <a:off x="8421700" y="3830700"/>
            <a:ext cx="2871802" cy="387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83f8a2b9d6_9_3"/>
          <p:cNvSpPr txBox="1"/>
          <p:nvPr/>
        </p:nvSpPr>
        <p:spPr>
          <a:xfrm>
            <a:off x="1055900" y="3124125"/>
            <a:ext cx="2054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en-US" sz="1800">
                <a:solidFill>
                  <a:srgbClr val="237DB9"/>
                </a:solidFill>
                <a:latin typeface="Roboto"/>
                <a:ea typeface="Roboto"/>
                <a:cs typeface="Roboto"/>
                <a:sym typeface="Roboto"/>
              </a:rPr>
              <a:t>Product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2" name="Google Shape;532;g83f8a2b9d6_9_3"/>
          <p:cNvSpPr/>
          <p:nvPr/>
        </p:nvSpPr>
        <p:spPr>
          <a:xfrm>
            <a:off x="955800" y="3012900"/>
            <a:ext cx="11045700" cy="1413000"/>
          </a:xfrm>
          <a:prstGeom prst="rect">
            <a:avLst/>
          </a:prstGeom>
          <a:noFill/>
          <a:ln cap="flat" cmpd="sng" w="28575">
            <a:solidFill>
              <a:srgbClr val="237D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83f8a2b9d6_9_64"/>
          <p:cNvSpPr/>
          <p:nvPr/>
        </p:nvSpPr>
        <p:spPr>
          <a:xfrm>
            <a:off x="484096" y="470925"/>
            <a:ext cx="4381009" cy="5892104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237D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83f8a2b9d6_9_64"/>
          <p:cNvSpPr txBox="1"/>
          <p:nvPr>
            <p:ph type="title"/>
          </p:nvPr>
        </p:nvSpPr>
        <p:spPr>
          <a:xfrm>
            <a:off x="863029" y="1012004"/>
            <a:ext cx="3416100" cy="47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rgbClr val="FFFFFF"/>
                </a:solidFill>
              </a:rPr>
              <a:t>Agenda</a:t>
            </a:r>
            <a:endParaRPr/>
          </a:p>
        </p:txBody>
      </p:sp>
      <p:grpSp>
        <p:nvGrpSpPr>
          <p:cNvPr id="539" name="Google Shape;539;g83f8a2b9d6_9_64"/>
          <p:cNvGrpSpPr/>
          <p:nvPr/>
        </p:nvGrpSpPr>
        <p:grpSpPr>
          <a:xfrm>
            <a:off x="5194300" y="472827"/>
            <a:ext cx="6513702" cy="5881561"/>
            <a:chOff x="0" y="1903"/>
            <a:chExt cx="6513702" cy="5881561"/>
          </a:xfrm>
        </p:grpSpPr>
        <p:sp>
          <p:nvSpPr>
            <p:cNvPr id="540" name="Google Shape;540;g83f8a2b9d6_9_64"/>
            <p:cNvSpPr/>
            <p:nvPr/>
          </p:nvSpPr>
          <p:spPr>
            <a:xfrm>
              <a:off x="0" y="1903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g83f8a2b9d6_9_64"/>
            <p:cNvSpPr/>
            <p:nvPr/>
          </p:nvSpPr>
          <p:spPr>
            <a:xfrm>
              <a:off x="245405" y="184436"/>
              <a:ext cx="446100" cy="446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83f8a2b9d6_9_64"/>
            <p:cNvSpPr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g83f8a2b9d6_9_64"/>
            <p:cNvSpPr txBox="1"/>
            <p:nvPr/>
          </p:nvSpPr>
          <p:spPr>
            <a:xfrm>
              <a:off x="937002" y="1903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Business intent</a:t>
              </a:r>
              <a:endParaRPr/>
            </a:p>
          </p:txBody>
        </p:sp>
        <p:sp>
          <p:nvSpPr>
            <p:cNvPr id="544" name="Google Shape;544;g83f8a2b9d6_9_64"/>
            <p:cNvSpPr/>
            <p:nvPr/>
          </p:nvSpPr>
          <p:spPr>
            <a:xfrm>
              <a:off x="0" y="1015975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g83f8a2b9d6_9_64"/>
            <p:cNvSpPr/>
            <p:nvPr/>
          </p:nvSpPr>
          <p:spPr>
            <a:xfrm>
              <a:off x="245405" y="1198508"/>
              <a:ext cx="446100" cy="4461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g83f8a2b9d6_9_64"/>
            <p:cNvSpPr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83f8a2b9d6_9_64"/>
            <p:cNvSpPr txBox="1"/>
            <p:nvPr/>
          </p:nvSpPr>
          <p:spPr>
            <a:xfrm>
              <a:off x="937002" y="1015975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/>
            </a:p>
          </p:txBody>
        </p:sp>
        <p:sp>
          <p:nvSpPr>
            <p:cNvPr id="548" name="Google Shape;548;g83f8a2b9d6_9_64"/>
            <p:cNvSpPr/>
            <p:nvPr/>
          </p:nvSpPr>
          <p:spPr>
            <a:xfrm>
              <a:off x="0" y="2030048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83f8a2b9d6_9_64"/>
            <p:cNvSpPr/>
            <p:nvPr/>
          </p:nvSpPr>
          <p:spPr>
            <a:xfrm>
              <a:off x="245405" y="2212581"/>
              <a:ext cx="446100" cy="4461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83f8a2b9d6_9_64"/>
            <p:cNvSpPr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g83f8a2b9d6_9_64"/>
            <p:cNvSpPr txBox="1"/>
            <p:nvPr/>
          </p:nvSpPr>
          <p:spPr>
            <a:xfrm>
              <a:off x="937002" y="2030048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Approach &amp; Methodology</a:t>
              </a:r>
              <a:endParaRPr/>
            </a:p>
          </p:txBody>
        </p:sp>
        <p:sp>
          <p:nvSpPr>
            <p:cNvPr id="552" name="Google Shape;552;g83f8a2b9d6_9_64"/>
            <p:cNvSpPr/>
            <p:nvPr/>
          </p:nvSpPr>
          <p:spPr>
            <a:xfrm>
              <a:off x="0" y="3044120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g83f8a2b9d6_9_64"/>
            <p:cNvSpPr/>
            <p:nvPr/>
          </p:nvSpPr>
          <p:spPr>
            <a:xfrm>
              <a:off x="245405" y="3226653"/>
              <a:ext cx="446100" cy="4461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g83f8a2b9d6_9_64"/>
            <p:cNvSpPr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83f8a2b9d6_9_64"/>
            <p:cNvSpPr txBox="1"/>
            <p:nvPr/>
          </p:nvSpPr>
          <p:spPr>
            <a:xfrm>
              <a:off x="937002" y="3044120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Operational Execution &amp; Change Management</a:t>
              </a:r>
              <a:endParaRPr/>
            </a:p>
          </p:txBody>
        </p:sp>
        <p:sp>
          <p:nvSpPr>
            <p:cNvPr id="556" name="Google Shape;556;g83f8a2b9d6_9_64"/>
            <p:cNvSpPr/>
            <p:nvPr/>
          </p:nvSpPr>
          <p:spPr>
            <a:xfrm>
              <a:off x="0" y="4058192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83f8a2b9d6_9_64"/>
            <p:cNvSpPr/>
            <p:nvPr/>
          </p:nvSpPr>
          <p:spPr>
            <a:xfrm>
              <a:off x="245405" y="4240725"/>
              <a:ext cx="446100" cy="4461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83f8a2b9d6_9_64"/>
            <p:cNvSpPr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83f8a2b9d6_9_64"/>
            <p:cNvSpPr txBox="1"/>
            <p:nvPr/>
          </p:nvSpPr>
          <p:spPr>
            <a:xfrm>
              <a:off x="937002" y="4058192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/>
            </a:p>
          </p:txBody>
        </p:sp>
        <p:sp>
          <p:nvSpPr>
            <p:cNvPr id="560" name="Google Shape;560;g83f8a2b9d6_9_64"/>
            <p:cNvSpPr/>
            <p:nvPr/>
          </p:nvSpPr>
          <p:spPr>
            <a:xfrm>
              <a:off x="0" y="5072264"/>
              <a:ext cx="6513600" cy="811200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83f8a2b9d6_9_64"/>
            <p:cNvSpPr/>
            <p:nvPr/>
          </p:nvSpPr>
          <p:spPr>
            <a:xfrm>
              <a:off x="245405" y="5254797"/>
              <a:ext cx="446100" cy="4461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g83f8a2b9d6_9_64"/>
            <p:cNvSpPr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g83f8a2b9d6_9_64"/>
            <p:cNvSpPr txBox="1"/>
            <p:nvPr/>
          </p:nvSpPr>
          <p:spPr>
            <a:xfrm>
              <a:off x="937002" y="5072264"/>
              <a:ext cx="55767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5850" lIns="85850" spcFirstLastPara="1" rIns="85850" wrap="square" tIns="85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en-US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"/>
          <p:cNvSpPr txBox="1"/>
          <p:nvPr/>
        </p:nvSpPr>
        <p:spPr>
          <a:xfrm>
            <a:off x="441433" y="236479"/>
            <a:ext cx="111537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The Data</a:t>
            </a:r>
            <a:endParaRPr/>
          </a:p>
        </p:txBody>
      </p:sp>
      <p:pic>
        <p:nvPicPr>
          <p:cNvPr id="569" name="Google Shape;569;p7"/>
          <p:cNvPicPr preferRelativeResize="0"/>
          <p:nvPr/>
        </p:nvPicPr>
        <p:blipFill rotWithShape="1">
          <a:blip r:embed="rId3">
            <a:alphaModFix/>
          </a:blip>
          <a:srcRect b="8709" l="4606" r="5780" t="0"/>
          <a:stretch/>
        </p:blipFill>
        <p:spPr>
          <a:xfrm>
            <a:off x="291424" y="2786150"/>
            <a:ext cx="6279053" cy="35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"/>
          <p:cNvPicPr preferRelativeResize="0"/>
          <p:nvPr/>
        </p:nvPicPr>
        <p:blipFill rotWithShape="1">
          <a:blip r:embed="rId4">
            <a:alphaModFix/>
          </a:blip>
          <a:srcRect b="46893" l="3981" r="27247" t="25472"/>
          <a:stretch/>
        </p:blipFill>
        <p:spPr>
          <a:xfrm>
            <a:off x="6795650" y="5528903"/>
            <a:ext cx="4887374" cy="110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"/>
          <p:cNvPicPr preferRelativeResize="0"/>
          <p:nvPr/>
        </p:nvPicPr>
        <p:blipFill rotWithShape="1">
          <a:blip r:embed="rId5">
            <a:alphaModFix/>
          </a:blip>
          <a:srcRect b="9248" l="4562" r="6492" t="8764"/>
          <a:stretch/>
        </p:blipFill>
        <p:spPr>
          <a:xfrm>
            <a:off x="6795650" y="2786150"/>
            <a:ext cx="4887374" cy="25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"/>
          <p:cNvSpPr txBox="1"/>
          <p:nvPr/>
        </p:nvSpPr>
        <p:spPr>
          <a:xfrm>
            <a:off x="-211150" y="1277200"/>
            <a:ext cx="32286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lfa Slab One"/>
                <a:ea typeface="Alfa Slab One"/>
                <a:cs typeface="Alfa Slab One"/>
                <a:sym typeface="Alfa Slab One"/>
              </a:rPr>
              <a:t>43M+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lfa Slab One"/>
                <a:ea typeface="Alfa Slab One"/>
                <a:cs typeface="Alfa Slab One"/>
                <a:sym typeface="Alfa Slab One"/>
              </a:rPr>
              <a:t>Products on Walmart.com</a:t>
            </a:r>
            <a:endParaRPr sz="18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3" name="Google Shape;573;p7"/>
          <p:cNvSpPr txBox="1"/>
          <p:nvPr/>
        </p:nvSpPr>
        <p:spPr>
          <a:xfrm>
            <a:off x="2705700" y="1277200"/>
            <a:ext cx="17958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16,895</a:t>
            </a:r>
            <a:endParaRPr sz="3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Products Scraped</a:t>
            </a:r>
            <a:endParaRPr sz="18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4" name="Google Shape;574;p7"/>
          <p:cNvSpPr txBox="1"/>
          <p:nvPr/>
        </p:nvSpPr>
        <p:spPr>
          <a:xfrm>
            <a:off x="7769338" y="579425"/>
            <a:ext cx="2940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5</a:t>
            </a:r>
            <a:endParaRPr sz="24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Base Categories</a:t>
            </a:r>
            <a:endParaRPr sz="18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5" name="Google Shape;575;p7"/>
          <p:cNvSpPr txBox="1"/>
          <p:nvPr/>
        </p:nvSpPr>
        <p:spPr>
          <a:xfrm>
            <a:off x="7769338" y="1166925"/>
            <a:ext cx="2940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20</a:t>
            </a:r>
            <a:endParaRPr sz="24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Sub Categories</a:t>
            </a:r>
            <a:endParaRPr sz="18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6" name="Google Shape;576;p7"/>
          <p:cNvSpPr txBox="1"/>
          <p:nvPr/>
        </p:nvSpPr>
        <p:spPr>
          <a:xfrm>
            <a:off x="7769338" y="1828875"/>
            <a:ext cx="2940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112</a:t>
            </a:r>
            <a:endParaRPr sz="24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Sub-Sub Categories</a:t>
            </a:r>
            <a:endParaRPr sz="18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77" name="Google Shape;577;p7"/>
          <p:cNvSpPr txBox="1"/>
          <p:nvPr/>
        </p:nvSpPr>
        <p:spPr>
          <a:xfrm>
            <a:off x="4626000" y="1166925"/>
            <a:ext cx="2940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3M+</a:t>
            </a:r>
            <a:endParaRPr sz="30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Words Text Data</a:t>
            </a:r>
            <a:br>
              <a:rPr lang="en-US" sz="1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</a:br>
            <a:r>
              <a:rPr lang="en-US" sz="12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Product Name</a:t>
            </a:r>
            <a:br>
              <a:rPr lang="en-US" sz="12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</a:br>
            <a:r>
              <a:rPr lang="en-US" sz="12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Product Description</a:t>
            </a:r>
            <a:endParaRPr sz="12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"/>
          <p:cNvSpPr txBox="1"/>
          <p:nvPr/>
        </p:nvSpPr>
        <p:spPr>
          <a:xfrm>
            <a:off x="441433" y="236479"/>
            <a:ext cx="11153580" cy="6667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33">
                <a:solidFill>
                  <a:srgbClr val="237DB9"/>
                </a:solidFill>
                <a:latin typeface="Calibri"/>
                <a:ea typeface="Calibri"/>
                <a:cs typeface="Calibri"/>
                <a:sym typeface="Calibri"/>
              </a:rPr>
              <a:t>Products in Each Category</a:t>
            </a:r>
            <a:endParaRPr/>
          </a:p>
        </p:txBody>
      </p:sp>
      <p:sp>
        <p:nvSpPr>
          <p:cNvPr id="583" name="Google Shape;583;p8"/>
          <p:cNvSpPr txBox="1"/>
          <p:nvPr/>
        </p:nvSpPr>
        <p:spPr>
          <a:xfrm>
            <a:off x="7119850" y="1932700"/>
            <a:ext cx="71823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umber of Products in Each Category" id="584" name="Google Shape;5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027" y="1095550"/>
            <a:ext cx="9264774" cy="52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2020-02-15T21:07:10Z</dcterms:created>
  <dc:creator>Minghao Gu</dc:creator>
</cp:coreProperties>
</file>